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83" r:id="rId2"/>
    <p:sldId id="342" r:id="rId3"/>
    <p:sldId id="337" r:id="rId4"/>
    <p:sldId id="319" r:id="rId5"/>
    <p:sldId id="292" r:id="rId6"/>
    <p:sldId id="320" r:id="rId7"/>
    <p:sldId id="343" r:id="rId8"/>
    <p:sldId id="293" r:id="rId9"/>
    <p:sldId id="331" r:id="rId10"/>
    <p:sldId id="332" r:id="rId11"/>
    <p:sldId id="321" r:id="rId12"/>
    <p:sldId id="297" r:id="rId13"/>
    <p:sldId id="298" r:id="rId14"/>
    <p:sldId id="333" r:id="rId15"/>
    <p:sldId id="299" r:id="rId16"/>
    <p:sldId id="304" r:id="rId17"/>
    <p:sldId id="322" r:id="rId18"/>
    <p:sldId id="340" r:id="rId19"/>
    <p:sldId id="334" r:id="rId20"/>
    <p:sldId id="335" r:id="rId21"/>
    <p:sldId id="323" r:id="rId22"/>
    <p:sldId id="341" r:id="rId23"/>
    <p:sldId id="308" r:id="rId24"/>
    <p:sldId id="309" r:id="rId25"/>
    <p:sldId id="310" r:id="rId26"/>
    <p:sldId id="311" r:id="rId27"/>
    <p:sldId id="336" r:id="rId28"/>
    <p:sldId id="1780" r:id="rId29"/>
    <p:sldId id="178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71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C6D885-CA8A-4FEB-8853-6BBDC7C4317F}" v="3" dt="2025-06-10T09:50:30.8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03" autoAdjust="0"/>
    <p:restoredTop sz="94660"/>
  </p:normalViewPr>
  <p:slideViewPr>
    <p:cSldViewPr snapToGrid="0">
      <p:cViewPr varScale="1">
        <p:scale>
          <a:sx n="63" d="100"/>
          <a:sy n="63" d="100"/>
        </p:scale>
        <p:origin x="664" y="44"/>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rlotte Adjanor-Doku" userId="4b102d02-cf13-4b3c-b1be-65733958ed09" providerId="ADAL" clId="{C4C6D885-CA8A-4FEB-8853-6BBDC7C4317F}"/>
    <pc:docChg chg="modSld">
      <pc:chgData name="Charlotte Adjanor-Doku" userId="4b102d02-cf13-4b3c-b1be-65733958ed09" providerId="ADAL" clId="{C4C6D885-CA8A-4FEB-8853-6BBDC7C4317F}" dt="2025-06-10T09:50:34.256" v="3" actId="1076"/>
      <pc:docMkLst>
        <pc:docMk/>
      </pc:docMkLst>
      <pc:sldChg chg="addSp modSp mod">
        <pc:chgData name="Charlotte Adjanor-Doku" userId="4b102d02-cf13-4b3c-b1be-65733958ed09" providerId="ADAL" clId="{C4C6D885-CA8A-4FEB-8853-6BBDC7C4317F}" dt="2025-06-10T09:50:34.256" v="3" actId="1076"/>
        <pc:sldMkLst>
          <pc:docMk/>
          <pc:sldMk cId="0" sldId="283"/>
        </pc:sldMkLst>
        <pc:spChg chg="add mod">
          <ac:chgData name="Charlotte Adjanor-Doku" userId="4b102d02-cf13-4b3c-b1be-65733958ed09" providerId="ADAL" clId="{C4C6D885-CA8A-4FEB-8853-6BBDC7C4317F}" dt="2025-06-10T09:50:34.256" v="3" actId="1076"/>
          <ac:spMkLst>
            <pc:docMk/>
            <pc:sldMk cId="0" sldId="283"/>
            <ac:spMk id="2" creationId="{FF0D45FE-9C53-F345-FC35-78DFFE0D5185}"/>
          </ac:spMkLst>
        </pc:spChg>
        <pc:picChg chg="mod">
          <ac:chgData name="Charlotte Adjanor-Doku" userId="4b102d02-cf13-4b3c-b1be-65733958ed09" providerId="ADAL" clId="{C4C6D885-CA8A-4FEB-8853-6BBDC7C4317F}" dt="2025-06-10T09:50:30.801" v="2" actId="1076"/>
          <ac:picMkLst>
            <pc:docMk/>
            <pc:sldMk cId="0" sldId="283"/>
            <ac:picMk id="5127" creationId="{2679DBEA-14A7-4B97-A555-D84C9890166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BA71B7-C15C-4198-923D-7175BFCFBDCB}" type="datetimeFigureOut">
              <a:rPr lang="en-GH" smtClean="0"/>
              <a:t>10/06/2025</a:t>
            </a:fld>
            <a:endParaRPr lang="en-G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005245-2066-49B2-ACB7-19AF934E3151}" type="slidenum">
              <a:rPr lang="en-GH" smtClean="0"/>
              <a:t>‹#›</a:t>
            </a:fld>
            <a:endParaRPr lang="en-GH"/>
          </a:p>
        </p:txBody>
      </p:sp>
    </p:spTree>
    <p:extLst>
      <p:ext uri="{BB962C8B-B14F-4D97-AF65-F5344CB8AC3E}">
        <p14:creationId xmlns:p14="http://schemas.microsoft.com/office/powerpoint/2010/main" val="1955861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34.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36.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37.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38.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39.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41.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43.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45.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46.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47.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48.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49.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C4D8-7267-481C-97FB-88531F8E7427}"/>
              </a:ext>
            </a:extLst>
          </p:cNvPr>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2045EB4-C8E9-4276-9892-A8BD1C24C1F3}"/>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0E1952CF-CF54-495A-A737-C76F22C5330D}"/>
              </a:ext>
            </a:extLst>
          </p:cNvPr>
          <p:cNvSpPr>
            <a:spLocks noGrp="1"/>
          </p:cNvSpPr>
          <p:nvPr>
            <p:ph type="dt" sz="half" idx="10"/>
          </p:nvPr>
        </p:nvSpPr>
        <p:spPr/>
        <p:txBody>
          <a:bodyPr/>
          <a:lstStyle/>
          <a:p>
            <a:fld id="{FFA59539-6AA4-4B20-8277-ACCA791514EF}" type="datetimeFigureOut">
              <a:rPr lang="en-US" smtClean="0"/>
              <a:pPr/>
              <a:t>6/10/2025</a:t>
            </a:fld>
            <a:endParaRPr lang="en-US"/>
          </a:p>
        </p:txBody>
      </p:sp>
      <p:sp>
        <p:nvSpPr>
          <p:cNvPr id="5" name="Footer Placeholder 4">
            <a:extLst>
              <a:ext uri="{FF2B5EF4-FFF2-40B4-BE49-F238E27FC236}">
                <a16:creationId xmlns:a16="http://schemas.microsoft.com/office/drawing/2014/main" id="{DA2F82B9-480E-49D4-AFD3-A3BC21B8AF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3CFFCE-F9B6-482C-816E-091792F26E49}"/>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4293971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024C-8551-48EC-85CB-36598BBE26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67669F4-208D-4BAB-82BE-F275945E2B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781D84-11A2-4845-9DEE-21A1FB2F7749}"/>
              </a:ext>
            </a:extLst>
          </p:cNvPr>
          <p:cNvSpPr>
            <a:spLocks noGrp="1"/>
          </p:cNvSpPr>
          <p:nvPr>
            <p:ph type="dt" sz="half" idx="10"/>
          </p:nvPr>
        </p:nvSpPr>
        <p:spPr/>
        <p:txBody>
          <a:bodyPr/>
          <a:lstStyle/>
          <a:p>
            <a:fld id="{FFA59539-6AA4-4B20-8277-ACCA791514EF}" type="datetimeFigureOut">
              <a:rPr lang="en-US" smtClean="0"/>
              <a:pPr/>
              <a:t>6/10/2025</a:t>
            </a:fld>
            <a:endParaRPr lang="en-US"/>
          </a:p>
        </p:txBody>
      </p:sp>
      <p:sp>
        <p:nvSpPr>
          <p:cNvPr id="5" name="Footer Placeholder 4">
            <a:extLst>
              <a:ext uri="{FF2B5EF4-FFF2-40B4-BE49-F238E27FC236}">
                <a16:creationId xmlns:a16="http://schemas.microsoft.com/office/drawing/2014/main" id="{82F461C0-7A06-45C8-A0F8-23FAD46F32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B6CCC8-2ED3-42E3-8030-B0E9DF79659C}"/>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1848293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05E5C2-3281-4A33-88C5-C97138BFAC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0B8C3E-19EC-4156-82C4-FA8E3ACF7D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78D120-4C33-4D5C-A088-1E77796376A1}"/>
              </a:ext>
            </a:extLst>
          </p:cNvPr>
          <p:cNvSpPr>
            <a:spLocks noGrp="1"/>
          </p:cNvSpPr>
          <p:nvPr>
            <p:ph type="dt" sz="half" idx="10"/>
          </p:nvPr>
        </p:nvSpPr>
        <p:spPr/>
        <p:txBody>
          <a:bodyPr/>
          <a:lstStyle/>
          <a:p>
            <a:fld id="{FFA59539-6AA4-4B20-8277-ACCA791514EF}" type="datetimeFigureOut">
              <a:rPr lang="en-US" smtClean="0"/>
              <a:pPr/>
              <a:t>6/10/2025</a:t>
            </a:fld>
            <a:endParaRPr lang="en-US"/>
          </a:p>
        </p:txBody>
      </p:sp>
      <p:sp>
        <p:nvSpPr>
          <p:cNvPr id="5" name="Footer Placeholder 4">
            <a:extLst>
              <a:ext uri="{FF2B5EF4-FFF2-40B4-BE49-F238E27FC236}">
                <a16:creationId xmlns:a16="http://schemas.microsoft.com/office/drawing/2014/main" id="{B418C907-51F8-4CCC-8671-CA5B649EB3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480B0B-A14D-4BA5-A718-F6E7ADBC49CD}"/>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3624613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8698770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17343416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4663217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17206840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273911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16655164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700289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1282137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67FC0-FF7C-4F6B-A842-ECAEDD7558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CF3BD4-EEBC-444E-88DB-259F6F33A3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C2BFAAB-6BAC-4D88-8AF7-FC846BF0456E}"/>
              </a:ext>
            </a:extLst>
          </p:cNvPr>
          <p:cNvSpPr>
            <a:spLocks noGrp="1"/>
          </p:cNvSpPr>
          <p:nvPr>
            <p:ph type="dt" sz="half" idx="10"/>
          </p:nvPr>
        </p:nvSpPr>
        <p:spPr/>
        <p:txBody>
          <a:bodyPr/>
          <a:lstStyle/>
          <a:p>
            <a:fld id="{FFA59539-6AA4-4B20-8277-ACCA791514EF}" type="datetimeFigureOut">
              <a:rPr lang="en-US" smtClean="0"/>
              <a:pPr/>
              <a:t>6/10/2025</a:t>
            </a:fld>
            <a:endParaRPr lang="en-US"/>
          </a:p>
        </p:txBody>
      </p:sp>
      <p:sp>
        <p:nvSpPr>
          <p:cNvPr id="5" name="Footer Placeholder 4">
            <a:extLst>
              <a:ext uri="{FF2B5EF4-FFF2-40B4-BE49-F238E27FC236}">
                <a16:creationId xmlns:a16="http://schemas.microsoft.com/office/drawing/2014/main" id="{546DD7F4-E6AC-4CB6-B687-556E6DB5BE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AA703C-113A-46CC-AC65-292EB067D462}"/>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5140423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4169701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7400873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1801878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3635972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41000135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8249087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13472182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18723200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6319167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441870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E7A4B-0F44-4E42-939A-CDE6C4A492D0}"/>
              </a:ext>
            </a:extLst>
          </p:cNvPr>
          <p:cNvSpPr>
            <a:spLocks noGrp="1"/>
          </p:cNvSpPr>
          <p:nvPr>
            <p:ph type="title"/>
          </p:nvPr>
        </p:nvSpPr>
        <p:spPr>
          <a:xfrm>
            <a:off x="4902440" y="307011"/>
            <a:ext cx="6787025" cy="2986087"/>
          </a:xfrm>
        </p:spPr>
        <p:txBody>
          <a:bodyPr anchor="b"/>
          <a:lstStyle>
            <a:lvl1pPr algn="ct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3B6593-CC60-4C4A-B097-A7D3799BD55C}"/>
              </a:ext>
            </a:extLst>
          </p:cNvPr>
          <p:cNvSpPr>
            <a:spLocks noGrp="1"/>
          </p:cNvSpPr>
          <p:nvPr>
            <p:ph type="body" idx="1"/>
          </p:nvPr>
        </p:nvSpPr>
        <p:spPr>
          <a:xfrm>
            <a:off x="4902440" y="3883454"/>
            <a:ext cx="6787025" cy="792283"/>
          </a:xfrm>
        </p:spPr>
        <p:txBody>
          <a:bodyPr/>
          <a:lstStyle>
            <a:lvl1pPr marL="0" indent="0" algn="ctr">
              <a:buNone/>
              <a:defRPr sz="2400">
                <a:solidFill>
                  <a:schemeClr val="bg2">
                    <a:lumMod val="1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0D56C689-8E98-4045-AAAC-AC66298D8CDB}"/>
              </a:ext>
            </a:extLst>
          </p:cNvPr>
          <p:cNvSpPr>
            <a:spLocks noGrp="1"/>
          </p:cNvSpPr>
          <p:nvPr>
            <p:ph type="dt" sz="half" idx="10"/>
          </p:nvPr>
        </p:nvSpPr>
        <p:spPr>
          <a:xfrm>
            <a:off x="5023411" y="5266097"/>
            <a:ext cx="1482526" cy="365125"/>
          </a:xfrm>
        </p:spPr>
        <p:txBody>
          <a:bodyPr/>
          <a:lstStyle/>
          <a:p>
            <a:fld id="{FFA59539-6AA4-4B20-8277-ACCA791514EF}" type="datetimeFigureOut">
              <a:rPr lang="en-US" smtClean="0"/>
              <a:pPr/>
              <a:t>6/10/2025</a:t>
            </a:fld>
            <a:endParaRPr lang="en-US"/>
          </a:p>
        </p:txBody>
      </p:sp>
      <p:sp>
        <p:nvSpPr>
          <p:cNvPr id="5" name="Footer Placeholder 4">
            <a:extLst>
              <a:ext uri="{FF2B5EF4-FFF2-40B4-BE49-F238E27FC236}">
                <a16:creationId xmlns:a16="http://schemas.microsoft.com/office/drawing/2014/main" id="{F3A7DCE6-A108-4CE1-BB08-97701D342A20}"/>
              </a:ext>
            </a:extLst>
          </p:cNvPr>
          <p:cNvSpPr>
            <a:spLocks noGrp="1"/>
          </p:cNvSpPr>
          <p:nvPr>
            <p:ph type="ftr" sz="quarter" idx="11"/>
          </p:nvPr>
        </p:nvSpPr>
        <p:spPr>
          <a:xfrm>
            <a:off x="7071167" y="5266096"/>
            <a:ext cx="2026534" cy="365125"/>
          </a:xfrm>
        </p:spPr>
        <p:txBody>
          <a:bodyPr/>
          <a:lstStyle/>
          <a:p>
            <a:endParaRPr lang="en-US" dirty="0"/>
          </a:p>
        </p:txBody>
      </p:sp>
      <p:sp>
        <p:nvSpPr>
          <p:cNvPr id="6" name="Slide Number Placeholder 5">
            <a:extLst>
              <a:ext uri="{FF2B5EF4-FFF2-40B4-BE49-F238E27FC236}">
                <a16:creationId xmlns:a16="http://schemas.microsoft.com/office/drawing/2014/main" id="{0428B96D-492C-4CC3-A033-5EA3A2F3CCEE}"/>
              </a:ext>
            </a:extLst>
          </p:cNvPr>
          <p:cNvSpPr>
            <a:spLocks noGrp="1"/>
          </p:cNvSpPr>
          <p:nvPr>
            <p:ph type="sldNum" sz="quarter" idx="12"/>
          </p:nvPr>
        </p:nvSpPr>
        <p:spPr>
          <a:xfrm>
            <a:off x="9662931" y="5266095"/>
            <a:ext cx="2026534" cy="365125"/>
          </a:xfrm>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2721465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23016794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9207641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5277841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2911129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2557715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5360172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2046420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4543873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0461567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447589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E1157-304E-4446-9FA2-A0D0F7A509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B4CE9E-70A6-48AD-A24A-13D5743836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0BE2C5-1B89-4EE8-A540-906472A1FB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4BB858-CDD0-459B-8AA4-9272BD26A46B}"/>
              </a:ext>
            </a:extLst>
          </p:cNvPr>
          <p:cNvSpPr>
            <a:spLocks noGrp="1"/>
          </p:cNvSpPr>
          <p:nvPr>
            <p:ph type="dt" sz="half" idx="10"/>
          </p:nvPr>
        </p:nvSpPr>
        <p:spPr/>
        <p:txBody>
          <a:bodyPr/>
          <a:lstStyle/>
          <a:p>
            <a:fld id="{FFA59539-6AA4-4B20-8277-ACCA791514EF}" type="datetimeFigureOut">
              <a:rPr lang="en-US" smtClean="0"/>
              <a:pPr/>
              <a:t>6/10/2025</a:t>
            </a:fld>
            <a:endParaRPr lang="en-US"/>
          </a:p>
        </p:txBody>
      </p:sp>
      <p:sp>
        <p:nvSpPr>
          <p:cNvPr id="6" name="Footer Placeholder 5">
            <a:extLst>
              <a:ext uri="{FF2B5EF4-FFF2-40B4-BE49-F238E27FC236}">
                <a16:creationId xmlns:a16="http://schemas.microsoft.com/office/drawing/2014/main" id="{4DB7E86D-82BE-4E26-A9C3-95CC0F497B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7D830B-C931-46B1-8F17-16243BFDFA90}"/>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73057762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9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26529214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0908492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D751C0-DD79-0043-A8DE-0BFEC2DE753E}" type="datetimeFigureOut">
              <a:rPr lang="en-US" smtClean="0">
                <a:solidFill>
                  <a:prstClr val="black">
                    <a:tint val="75000"/>
                  </a:prstClr>
                </a:solidFill>
              </a:rPr>
              <a:pPr/>
              <a:t>6/10/2025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pPr defTabSz="457200"/>
              <a:r>
                <a:rPr lang="en-US" sz="1200" dirty="0" err="1">
                  <a:solidFill>
                    <a:prstClr val="white"/>
                  </a:solidFill>
                  <a:latin typeface="Helvetica"/>
                  <a:cs typeface="Helvetica"/>
                </a:rPr>
                <a:t>www.knust.edu.gh</a:t>
              </a:r>
              <a:endParaRPr lang="en-US" sz="1200" dirty="0">
                <a:solidFill>
                  <a:prstClr val="white"/>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609600" y="274638"/>
            <a:ext cx="10972800" cy="1143000"/>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26546086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2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D751C0-DD79-0043-A8DE-0BFEC2DE753E}" type="datetimeFigureOut">
              <a:rPr lang="en-US" smtClean="0">
                <a:solidFill>
                  <a:prstClr val="black">
                    <a:tint val="75000"/>
                  </a:prstClr>
                </a:solidFill>
              </a:rPr>
              <a:pPr/>
              <a:t>6/10/2025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pPr defTabSz="457200"/>
              <a:r>
                <a:rPr lang="en-US" sz="1200" dirty="0" err="1">
                  <a:solidFill>
                    <a:prstClr val="white"/>
                  </a:solidFill>
                  <a:latin typeface="Helvetica"/>
                  <a:cs typeface="Helvetica"/>
                </a:rPr>
                <a:t>www.knust.edu.gh</a:t>
              </a:r>
              <a:endParaRPr lang="en-US" sz="1200" dirty="0">
                <a:solidFill>
                  <a:prstClr val="white"/>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609600" y="274638"/>
            <a:ext cx="10972800" cy="1143000"/>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155940938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D751C0-DD79-0043-A8DE-0BFEC2DE753E}" type="datetimeFigureOut">
              <a:rPr lang="en-US" smtClean="0">
                <a:solidFill>
                  <a:prstClr val="black">
                    <a:tint val="75000"/>
                  </a:prstClr>
                </a:solidFill>
              </a:rPr>
              <a:pPr/>
              <a:t>6/10/2025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pPr defTabSz="457200"/>
              <a:r>
                <a:rPr lang="en-US" sz="1200" dirty="0" err="1">
                  <a:solidFill>
                    <a:prstClr val="white"/>
                  </a:solidFill>
                  <a:latin typeface="Helvetica"/>
                  <a:cs typeface="Helvetica"/>
                </a:rPr>
                <a:t>www.knust.edu.gh</a:t>
              </a:r>
              <a:endParaRPr lang="en-US" sz="1200" dirty="0">
                <a:solidFill>
                  <a:prstClr val="white"/>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609600" y="274638"/>
            <a:ext cx="10972800" cy="1143000"/>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4886676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D751C0-DD79-0043-A8DE-0BFEC2DE753E}" type="datetimeFigureOut">
              <a:rPr lang="en-US" smtClean="0">
                <a:solidFill>
                  <a:prstClr val="black">
                    <a:tint val="75000"/>
                  </a:prstClr>
                </a:solidFill>
              </a:rPr>
              <a:pPr/>
              <a:t>6/10/2025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pPr defTabSz="457200"/>
              <a:r>
                <a:rPr lang="en-US" sz="1200" dirty="0" err="1">
                  <a:solidFill>
                    <a:prstClr val="white"/>
                  </a:solidFill>
                  <a:latin typeface="Helvetica"/>
                  <a:cs typeface="Helvetica"/>
                </a:rPr>
                <a:t>www.knust.edu.gh</a:t>
              </a:r>
              <a:endParaRPr lang="en-US" sz="1200" dirty="0">
                <a:solidFill>
                  <a:prstClr val="white"/>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609600" y="274638"/>
            <a:ext cx="10972800" cy="1143000"/>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5965775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5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D751C0-DD79-0043-A8DE-0BFEC2DE753E}" type="datetimeFigureOut">
              <a:rPr lang="en-US" smtClean="0">
                <a:solidFill>
                  <a:prstClr val="black">
                    <a:tint val="75000"/>
                  </a:prstClr>
                </a:solidFill>
              </a:rPr>
              <a:pPr/>
              <a:t>6/10/2025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pPr defTabSz="457200"/>
              <a:r>
                <a:rPr lang="en-US" sz="1200" dirty="0" err="1">
                  <a:solidFill>
                    <a:prstClr val="white"/>
                  </a:solidFill>
                  <a:latin typeface="Helvetica"/>
                  <a:cs typeface="Helvetica"/>
                </a:rPr>
                <a:t>www.knust.edu.gh</a:t>
              </a:r>
              <a:endParaRPr lang="en-US" sz="1200" dirty="0">
                <a:solidFill>
                  <a:prstClr val="white"/>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609600" y="274638"/>
            <a:ext cx="10972800" cy="1143000"/>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38912519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6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D751C0-DD79-0043-A8DE-0BFEC2DE753E}" type="datetimeFigureOut">
              <a:rPr lang="en-US" smtClean="0">
                <a:solidFill>
                  <a:prstClr val="black">
                    <a:tint val="75000"/>
                  </a:prstClr>
                </a:solidFill>
              </a:rPr>
              <a:pPr/>
              <a:t>6/10/2025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pPr defTabSz="457200"/>
              <a:r>
                <a:rPr lang="en-US" sz="1200" dirty="0" err="1">
                  <a:solidFill>
                    <a:prstClr val="white"/>
                  </a:solidFill>
                  <a:latin typeface="Helvetica"/>
                  <a:cs typeface="Helvetica"/>
                </a:rPr>
                <a:t>www.knust.edu.gh</a:t>
              </a:r>
              <a:endParaRPr lang="en-US" sz="1200" dirty="0">
                <a:solidFill>
                  <a:prstClr val="white"/>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609600" y="274638"/>
            <a:ext cx="10972800" cy="1143000"/>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259703374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7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D751C0-DD79-0043-A8DE-0BFEC2DE753E}" type="datetimeFigureOut">
              <a:rPr lang="en-US" smtClean="0">
                <a:solidFill>
                  <a:prstClr val="black">
                    <a:tint val="75000"/>
                  </a:prstClr>
                </a:solidFill>
              </a:rPr>
              <a:pPr/>
              <a:t>6/10/2025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pPr defTabSz="457200"/>
              <a:r>
                <a:rPr lang="en-US" sz="1200" dirty="0" err="1">
                  <a:solidFill>
                    <a:prstClr val="white"/>
                  </a:solidFill>
                  <a:latin typeface="Helvetica"/>
                  <a:cs typeface="Helvetica"/>
                </a:rPr>
                <a:t>www.knust.edu.gh</a:t>
              </a:r>
              <a:endParaRPr lang="en-US" sz="1200" dirty="0">
                <a:solidFill>
                  <a:prstClr val="white"/>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609600" y="274638"/>
            <a:ext cx="10972800" cy="1143000"/>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329814343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8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D751C0-DD79-0043-A8DE-0BFEC2DE753E}" type="datetimeFigureOut">
              <a:rPr lang="en-US" smtClean="0">
                <a:solidFill>
                  <a:prstClr val="black">
                    <a:tint val="75000"/>
                  </a:prstClr>
                </a:solidFill>
              </a:rPr>
              <a:pPr/>
              <a:t>6/10/2025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pPr defTabSz="457200"/>
              <a:r>
                <a:rPr lang="en-US" sz="1200" dirty="0" err="1">
                  <a:solidFill>
                    <a:prstClr val="white"/>
                  </a:solidFill>
                  <a:latin typeface="Helvetica"/>
                  <a:cs typeface="Helvetica"/>
                </a:rPr>
                <a:t>www.knust.edu.gh</a:t>
              </a:r>
              <a:endParaRPr lang="en-US" sz="1200" dirty="0">
                <a:solidFill>
                  <a:prstClr val="white"/>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609600" y="274638"/>
            <a:ext cx="10972800" cy="1143000"/>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600995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CABEE-5ED7-4733-B755-CB96ADE7AA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1A0618-A658-46BD-AB6D-8208DA7FC8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867DBE-C48C-42A1-94A3-9527A0944B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EF27F4C-4D8F-4F03-9881-DADD3BC808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57925D-369F-411F-B885-734AB70D29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3643A2-98F3-42F1-9A82-FA5FFD7F88F9}"/>
              </a:ext>
            </a:extLst>
          </p:cNvPr>
          <p:cNvSpPr>
            <a:spLocks noGrp="1"/>
          </p:cNvSpPr>
          <p:nvPr>
            <p:ph type="dt" sz="half" idx="10"/>
          </p:nvPr>
        </p:nvSpPr>
        <p:spPr/>
        <p:txBody>
          <a:bodyPr/>
          <a:lstStyle/>
          <a:p>
            <a:fld id="{FFA59539-6AA4-4B20-8277-ACCA791514EF}" type="datetimeFigureOut">
              <a:rPr lang="en-US" smtClean="0"/>
              <a:pPr/>
              <a:t>6/10/2025</a:t>
            </a:fld>
            <a:endParaRPr lang="en-US"/>
          </a:p>
        </p:txBody>
      </p:sp>
      <p:sp>
        <p:nvSpPr>
          <p:cNvPr id="8" name="Footer Placeholder 7">
            <a:extLst>
              <a:ext uri="{FF2B5EF4-FFF2-40B4-BE49-F238E27FC236}">
                <a16:creationId xmlns:a16="http://schemas.microsoft.com/office/drawing/2014/main" id="{AC162CF4-4E17-4D39-8E8E-8949A9CD9E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8DEEB83-1757-489A-8EE3-E5F48A357EBB}"/>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825987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650B1-6BD1-4645-81EE-9AC7858D85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97856AC-1564-422B-A261-A405B2217D42}"/>
              </a:ext>
            </a:extLst>
          </p:cNvPr>
          <p:cNvSpPr>
            <a:spLocks noGrp="1"/>
          </p:cNvSpPr>
          <p:nvPr>
            <p:ph type="dt" sz="half" idx="10"/>
          </p:nvPr>
        </p:nvSpPr>
        <p:spPr/>
        <p:txBody>
          <a:bodyPr/>
          <a:lstStyle/>
          <a:p>
            <a:fld id="{FFA59539-6AA4-4B20-8277-ACCA791514EF}" type="datetimeFigureOut">
              <a:rPr lang="en-US" smtClean="0"/>
              <a:pPr/>
              <a:t>6/10/2025</a:t>
            </a:fld>
            <a:endParaRPr lang="en-US"/>
          </a:p>
        </p:txBody>
      </p:sp>
      <p:sp>
        <p:nvSpPr>
          <p:cNvPr id="4" name="Footer Placeholder 3">
            <a:extLst>
              <a:ext uri="{FF2B5EF4-FFF2-40B4-BE49-F238E27FC236}">
                <a16:creationId xmlns:a16="http://schemas.microsoft.com/office/drawing/2014/main" id="{AA5EC8FB-F905-4A5D-AB53-12C1AADB931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C74DBB-D2BA-424E-A50D-E0D78897E9E2}"/>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2780188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992351-298C-4CA7-A9E3-56F637FA48B9}"/>
              </a:ext>
            </a:extLst>
          </p:cNvPr>
          <p:cNvSpPr>
            <a:spLocks noGrp="1"/>
          </p:cNvSpPr>
          <p:nvPr>
            <p:ph type="dt" sz="half" idx="10"/>
          </p:nvPr>
        </p:nvSpPr>
        <p:spPr/>
        <p:txBody>
          <a:bodyPr/>
          <a:lstStyle/>
          <a:p>
            <a:fld id="{FFA59539-6AA4-4B20-8277-ACCA791514EF}" type="datetimeFigureOut">
              <a:rPr lang="en-US" smtClean="0"/>
              <a:pPr/>
              <a:t>6/10/2025</a:t>
            </a:fld>
            <a:endParaRPr lang="en-US"/>
          </a:p>
        </p:txBody>
      </p:sp>
      <p:sp>
        <p:nvSpPr>
          <p:cNvPr id="3" name="Footer Placeholder 2">
            <a:extLst>
              <a:ext uri="{FF2B5EF4-FFF2-40B4-BE49-F238E27FC236}">
                <a16:creationId xmlns:a16="http://schemas.microsoft.com/office/drawing/2014/main" id="{13F81D90-C9C0-4B17-89C3-13DA3A9114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9E314D-FD1B-4975-AE16-9CDCC6342C3D}"/>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483520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29E3F-372A-407D-B334-3FD2775502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240B83-8870-4B46-9F59-5CC84DEFB0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8CC3D7-7F10-42DA-8696-266C3AE69E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7E5CF6-7F8D-4850-9864-97DA86EA78D4}"/>
              </a:ext>
            </a:extLst>
          </p:cNvPr>
          <p:cNvSpPr>
            <a:spLocks noGrp="1"/>
          </p:cNvSpPr>
          <p:nvPr>
            <p:ph type="dt" sz="half" idx="10"/>
          </p:nvPr>
        </p:nvSpPr>
        <p:spPr/>
        <p:txBody>
          <a:bodyPr/>
          <a:lstStyle/>
          <a:p>
            <a:fld id="{FFA59539-6AA4-4B20-8277-ACCA791514EF}" type="datetimeFigureOut">
              <a:rPr lang="en-US" smtClean="0"/>
              <a:pPr/>
              <a:t>6/10/2025</a:t>
            </a:fld>
            <a:endParaRPr lang="en-US"/>
          </a:p>
        </p:txBody>
      </p:sp>
      <p:sp>
        <p:nvSpPr>
          <p:cNvPr id="6" name="Footer Placeholder 5">
            <a:extLst>
              <a:ext uri="{FF2B5EF4-FFF2-40B4-BE49-F238E27FC236}">
                <a16:creationId xmlns:a16="http://schemas.microsoft.com/office/drawing/2014/main" id="{73646AFE-B880-46F5-B5C6-2DEC8AAFBB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375EDA-D7C7-4D5B-8ADA-2C4C0D169E46}"/>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1494897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0A279-B977-4A7C-87E5-62231D9463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C0D755-8571-44A5-AE1A-89C9201F5B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5F734A2E-AFFE-48A4-A1FD-8FC6BEE61F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85560A-540C-47FC-A6B0-665522069079}"/>
              </a:ext>
            </a:extLst>
          </p:cNvPr>
          <p:cNvSpPr>
            <a:spLocks noGrp="1"/>
          </p:cNvSpPr>
          <p:nvPr>
            <p:ph type="dt" sz="half" idx="10"/>
          </p:nvPr>
        </p:nvSpPr>
        <p:spPr/>
        <p:txBody>
          <a:bodyPr/>
          <a:lstStyle/>
          <a:p>
            <a:fld id="{FFA59539-6AA4-4B20-8277-ACCA791514EF}" type="datetimeFigureOut">
              <a:rPr lang="en-US" smtClean="0"/>
              <a:pPr/>
              <a:t>6/10/2025</a:t>
            </a:fld>
            <a:endParaRPr lang="en-US"/>
          </a:p>
        </p:txBody>
      </p:sp>
      <p:sp>
        <p:nvSpPr>
          <p:cNvPr id="6" name="Footer Placeholder 5">
            <a:extLst>
              <a:ext uri="{FF2B5EF4-FFF2-40B4-BE49-F238E27FC236}">
                <a16:creationId xmlns:a16="http://schemas.microsoft.com/office/drawing/2014/main" id="{949A1103-4151-4737-9D9F-ECB366AA7D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F0B3C5-F017-4E10-86F3-4C24DEFA8BD4}"/>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95845876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jpe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1"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4EBDDA-E62D-4396-A585-79909DF65F1D}"/>
              </a:ext>
            </a:extLst>
          </p:cNvPr>
          <p:cNvSpPr>
            <a:spLocks noGrp="1"/>
          </p:cNvSpPr>
          <p:nvPr>
            <p:ph type="title"/>
          </p:nvPr>
        </p:nvSpPr>
        <p:spPr>
          <a:xfrm>
            <a:off x="838200" y="608924"/>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D21B46D-FE47-4863-91F5-8DF27DBA3FBD}"/>
              </a:ext>
            </a:extLst>
          </p:cNvPr>
          <p:cNvSpPr>
            <a:spLocks noGrp="1"/>
          </p:cNvSpPr>
          <p:nvPr>
            <p:ph type="body" idx="1"/>
          </p:nvPr>
        </p:nvSpPr>
        <p:spPr>
          <a:xfrm>
            <a:off x="838200" y="1971081"/>
            <a:ext cx="10515600" cy="427799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B7AB05-0A06-4E1C-9ABC-94BB04320F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A59539-6AA4-4B20-8277-ACCA791514EF}" type="datetimeFigureOut">
              <a:rPr lang="en-US" smtClean="0"/>
              <a:pPr/>
              <a:t>6/10/2025</a:t>
            </a:fld>
            <a:endParaRPr lang="en-US"/>
          </a:p>
        </p:txBody>
      </p:sp>
      <p:sp>
        <p:nvSpPr>
          <p:cNvPr id="5" name="Footer Placeholder 4">
            <a:extLst>
              <a:ext uri="{FF2B5EF4-FFF2-40B4-BE49-F238E27FC236}">
                <a16:creationId xmlns:a16="http://schemas.microsoft.com/office/drawing/2014/main" id="{3443E9AF-D197-4E5B-86F0-EB12503E8F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FD37BCB-A864-4AA7-AA0C-5BBFBA97E9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2AFD5A-4082-4BE4-96FC-4C4C6076294A}" type="slidenum">
              <a:rPr lang="en-US" smtClean="0"/>
              <a:pPr/>
              <a:t>‹#›</a:t>
            </a:fld>
            <a:endParaRPr lang="en-US"/>
          </a:p>
        </p:txBody>
      </p:sp>
    </p:spTree>
    <p:extLst>
      <p:ext uri="{BB962C8B-B14F-4D97-AF65-F5344CB8AC3E}">
        <p14:creationId xmlns:p14="http://schemas.microsoft.com/office/powerpoint/2010/main" val="682983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Lst>
  <p:txStyles>
    <p:titleStyle>
      <a:lvl1pPr algn="l" defTabSz="914400" rtl="0" eaLnBrk="1" latinLnBrk="0" hangingPunct="1">
        <a:lnSpc>
          <a:spcPct val="90000"/>
        </a:lnSpc>
        <a:spcBef>
          <a:spcPct val="0"/>
        </a:spcBef>
        <a:buNone/>
        <a:defRPr sz="4400" b="1" kern="1200">
          <a:solidFill>
            <a:schemeClr val="accent6">
              <a:lumMod val="50000"/>
            </a:schemeClr>
          </a:solidFill>
          <a:latin typeface="+mn-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bg2">
              <a:lumMod val="10000"/>
            </a:schemeClr>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bg2">
              <a:lumMod val="10000"/>
            </a:schemeClr>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bg2">
              <a:lumMod val="10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bg2">
              <a:lumMod val="10000"/>
            </a:schemeClr>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bg2">
              <a:lumMod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4">
            <a:extLst>
              <a:ext uri="{FF2B5EF4-FFF2-40B4-BE49-F238E27FC236}">
                <a16:creationId xmlns:a16="http://schemas.microsoft.com/office/drawing/2014/main" id="{2330A6AA-1DF0-4F6D-B024-FF3BC03F0A3E}"/>
              </a:ext>
            </a:extLst>
          </p:cNvPr>
          <p:cNvSpPr txBox="1">
            <a:spLocks noChangeArrowheads="1"/>
          </p:cNvSpPr>
          <p:nvPr/>
        </p:nvSpPr>
        <p:spPr bwMode="auto">
          <a:xfrm>
            <a:off x="8767763" y="1586211"/>
            <a:ext cx="2867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2400" dirty="0">
                <a:solidFill>
                  <a:srgbClr val="FF0000"/>
                </a:solidFill>
                <a:latin typeface="Times New Roman" panose="02020603050405020304" pitchFamily="18" charset="0"/>
              </a:rPr>
              <a:t>Lecture 6</a:t>
            </a:r>
          </a:p>
        </p:txBody>
      </p:sp>
      <p:sp>
        <p:nvSpPr>
          <p:cNvPr id="5126" name="Slide Number Placeholder 8">
            <a:extLst>
              <a:ext uri="{FF2B5EF4-FFF2-40B4-BE49-F238E27FC236}">
                <a16:creationId xmlns:a16="http://schemas.microsoft.com/office/drawing/2014/main" id="{ACA1ADD5-890B-457B-9C9F-278DB0A39BB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15-</a:t>
            </a:r>
            <a:fld id="{60D1583E-EA0E-4487-9EC8-848C1F6BB958}" type="slidenum">
              <a:rPr lang="en-US" altLang="en-US" sz="1400"/>
              <a:pPr>
                <a:spcBef>
                  <a:spcPct val="0"/>
                </a:spcBef>
                <a:buFontTx/>
                <a:buNone/>
              </a:pPr>
              <a:t>1</a:t>
            </a:fld>
            <a:endParaRPr lang="en-US" altLang="en-US" sz="1400"/>
          </a:p>
        </p:txBody>
      </p:sp>
      <p:pic>
        <p:nvPicPr>
          <p:cNvPr id="5127" name="Picture 1">
            <a:extLst>
              <a:ext uri="{FF2B5EF4-FFF2-40B4-BE49-F238E27FC236}">
                <a16:creationId xmlns:a16="http://schemas.microsoft.com/office/drawing/2014/main" id="{2679DBEA-14A7-4B97-A555-D84C9890166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95799" y="762001"/>
            <a:ext cx="3733799"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4">
            <a:extLst>
              <a:ext uri="{FF2B5EF4-FFF2-40B4-BE49-F238E27FC236}">
                <a16:creationId xmlns:a16="http://schemas.microsoft.com/office/drawing/2014/main" id="{BC437FBA-E9A4-4A6E-B71C-689632789296}"/>
              </a:ext>
            </a:extLst>
          </p:cNvPr>
          <p:cNvSpPr txBox="1">
            <a:spLocks noChangeArrowheads="1"/>
          </p:cNvSpPr>
          <p:nvPr/>
        </p:nvSpPr>
        <p:spPr bwMode="auto">
          <a:xfrm>
            <a:off x="8515351" y="2047876"/>
            <a:ext cx="3371850" cy="838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4800" dirty="0">
                <a:latin typeface="Times New Roman" panose="02020603050405020304" pitchFamily="18" charset="0"/>
              </a:rPr>
              <a:t>Franchising</a:t>
            </a:r>
          </a:p>
        </p:txBody>
      </p:sp>
      <p:sp>
        <p:nvSpPr>
          <p:cNvPr id="2" name="TextBox 1">
            <a:extLst>
              <a:ext uri="{FF2B5EF4-FFF2-40B4-BE49-F238E27FC236}">
                <a16:creationId xmlns:a16="http://schemas.microsoft.com/office/drawing/2014/main" id="{FF0D45FE-9C53-F345-FC35-78DFFE0D5185}"/>
              </a:ext>
            </a:extLst>
          </p:cNvPr>
          <p:cNvSpPr txBox="1"/>
          <p:nvPr/>
        </p:nvSpPr>
        <p:spPr>
          <a:xfrm>
            <a:off x="101552" y="5380672"/>
            <a:ext cx="5921828" cy="1477328"/>
          </a:xfrm>
          <a:prstGeom prst="rect">
            <a:avLst/>
          </a:prstGeom>
          <a:noFill/>
        </p:spPr>
        <p:txBody>
          <a:bodyPr wrap="square" rtlCol="0">
            <a:spAutoFit/>
          </a:bodyPr>
          <a:lstStyle>
            <a:defPPr>
              <a:defRPr lang="en-G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i="1" dirty="0">
                <a:solidFill>
                  <a:schemeClr val="accent4"/>
                </a:solidFill>
                <a:latin typeface="Times New Roman" panose="02020603050405020304" pitchFamily="18" charset="0"/>
                <a:cs typeface="Times New Roman" panose="02020603050405020304" pitchFamily="18" charset="0"/>
              </a:rPr>
              <a:t>Charlotte Adjanor-Doku, PhD</a:t>
            </a:r>
          </a:p>
          <a:p>
            <a:r>
              <a:rPr lang="en-GB" i="1" dirty="0">
                <a:solidFill>
                  <a:schemeClr val="accent4"/>
                </a:solidFill>
                <a:latin typeface="Times New Roman" panose="02020603050405020304" pitchFamily="18" charset="0"/>
                <a:cs typeface="Times New Roman" panose="02020603050405020304" pitchFamily="18" charset="0"/>
              </a:rPr>
              <a:t>Department of Human Resource &amp; Organisational Development</a:t>
            </a:r>
          </a:p>
          <a:p>
            <a:r>
              <a:rPr lang="en-GB" i="1" dirty="0">
                <a:solidFill>
                  <a:schemeClr val="accent4"/>
                </a:solidFill>
                <a:latin typeface="Times New Roman" panose="02020603050405020304" pitchFamily="18" charset="0"/>
                <a:cs typeface="Times New Roman" panose="02020603050405020304" pitchFamily="18" charset="0"/>
              </a:rPr>
              <a:t>KNUST School of Business</a:t>
            </a:r>
          </a:p>
          <a:p>
            <a:r>
              <a:rPr lang="en-GB" i="1" dirty="0">
                <a:solidFill>
                  <a:schemeClr val="accent4"/>
                </a:solidFill>
                <a:latin typeface="Times New Roman" panose="02020603050405020304" pitchFamily="18" charset="0"/>
                <a:cs typeface="Times New Roman" panose="02020603050405020304" pitchFamily="18" charset="0"/>
              </a:rPr>
              <a:t>cadjanor-doku@knust.edu.gh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a:extLst>
              <a:ext uri="{FF2B5EF4-FFF2-40B4-BE49-F238E27FC236}">
                <a16:creationId xmlns:a16="http://schemas.microsoft.com/office/drawing/2014/main" id="{B0D160BF-FE9C-4447-80A4-C06DD27C3D5C}"/>
              </a:ext>
            </a:extLst>
          </p:cNvPr>
          <p:cNvSpPr>
            <a:spLocks noChangeArrowheads="1"/>
          </p:cNvSpPr>
          <p:nvPr/>
        </p:nvSpPr>
        <p:spPr bwMode="auto">
          <a:xfrm>
            <a:off x="3090069" y="554949"/>
            <a:ext cx="601186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3600" dirty="0">
                <a:solidFill>
                  <a:schemeClr val="tx2"/>
                </a:solidFill>
                <a:latin typeface="Times New Roman" panose="02020603050405020304" pitchFamily="18" charset="0"/>
              </a:rPr>
              <a:t>Types of Franchise Agreements</a:t>
            </a:r>
            <a:br>
              <a:rPr lang="en-US" altLang="en-US" sz="4000" dirty="0">
                <a:solidFill>
                  <a:schemeClr val="tx2"/>
                </a:solidFill>
                <a:latin typeface="Times New Roman" panose="02020603050405020304" pitchFamily="18" charset="0"/>
              </a:rPr>
            </a:br>
            <a:r>
              <a:rPr lang="en-US" altLang="en-US" sz="2000" dirty="0">
                <a:solidFill>
                  <a:schemeClr val="tx2"/>
                </a:solidFill>
                <a:latin typeface="Times New Roman" panose="02020603050405020304" pitchFamily="18" charset="0"/>
              </a:rPr>
              <a:t>3 of 3</a:t>
            </a:r>
          </a:p>
        </p:txBody>
      </p:sp>
      <p:sp>
        <p:nvSpPr>
          <p:cNvPr id="14340" name="Text Box 4">
            <a:extLst>
              <a:ext uri="{FF2B5EF4-FFF2-40B4-BE49-F238E27FC236}">
                <a16:creationId xmlns:a16="http://schemas.microsoft.com/office/drawing/2014/main" id="{497C0FFD-D833-44F3-97C4-5805F2B3FEDD}"/>
              </a:ext>
            </a:extLst>
          </p:cNvPr>
          <p:cNvSpPr txBox="1">
            <a:spLocks noChangeArrowheads="1"/>
          </p:cNvSpPr>
          <p:nvPr/>
        </p:nvSpPr>
        <p:spPr bwMode="auto">
          <a:xfrm>
            <a:off x="3505200" y="1447800"/>
            <a:ext cx="480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2400">
                <a:latin typeface="Times New Roman" panose="02020603050405020304" pitchFamily="18" charset="0"/>
              </a:rPr>
              <a:t>Master Franchise Agreement</a:t>
            </a:r>
          </a:p>
        </p:txBody>
      </p:sp>
      <p:sp>
        <p:nvSpPr>
          <p:cNvPr id="14342" name="Slide Number Placeholder 8">
            <a:extLst>
              <a:ext uri="{FF2B5EF4-FFF2-40B4-BE49-F238E27FC236}">
                <a16:creationId xmlns:a16="http://schemas.microsoft.com/office/drawing/2014/main" id="{E6ED01BA-3DB1-4C01-89C6-761282F492D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15-</a:t>
            </a:r>
            <a:fld id="{EC959C8A-A75D-4F19-9FB7-DFF8DFD42A9A}" type="slidenum">
              <a:rPr lang="en-US" altLang="en-US" sz="1400"/>
              <a:pPr>
                <a:spcBef>
                  <a:spcPct val="0"/>
                </a:spcBef>
                <a:buFontTx/>
                <a:buNone/>
              </a:pPr>
              <a:t>10</a:t>
            </a:fld>
            <a:endParaRPr lang="en-US" altLang="en-US" sz="1400"/>
          </a:p>
        </p:txBody>
      </p:sp>
      <p:pic>
        <p:nvPicPr>
          <p:cNvPr id="14343" name="Picture 8" descr="15">
            <a:extLst>
              <a:ext uri="{FF2B5EF4-FFF2-40B4-BE49-F238E27FC236}">
                <a16:creationId xmlns:a16="http://schemas.microsoft.com/office/drawing/2014/main" id="{8362ABDE-2E7C-41EB-A62E-30B588CDA3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905000"/>
            <a:ext cx="84582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93603493-3FAB-4CFB-BA81-55C6C0424291}"/>
              </a:ext>
            </a:extLst>
          </p:cNvPr>
          <p:cNvSpPr>
            <a:spLocks noGrp="1" noChangeArrowheads="1"/>
          </p:cNvSpPr>
          <p:nvPr>
            <p:ph type="title"/>
          </p:nvPr>
        </p:nvSpPr>
        <p:spPr/>
        <p:txBody>
          <a:bodyPr/>
          <a:lstStyle/>
          <a:p>
            <a:pPr eaLnBrk="1" hangingPunct="1"/>
            <a:r>
              <a:rPr lang="en-US" altLang="en-US" sz="3600">
                <a:latin typeface="Times New Roman" panose="02020603050405020304" pitchFamily="18" charset="0"/>
              </a:rPr>
              <a:t>When to Franchise?</a:t>
            </a:r>
          </a:p>
        </p:txBody>
      </p:sp>
      <p:sp>
        <p:nvSpPr>
          <p:cNvPr id="15363" name="Rectangle 3">
            <a:extLst>
              <a:ext uri="{FF2B5EF4-FFF2-40B4-BE49-F238E27FC236}">
                <a16:creationId xmlns:a16="http://schemas.microsoft.com/office/drawing/2014/main" id="{CD1CBDA9-18B7-42FC-AB80-7CF80890E739}"/>
              </a:ext>
            </a:extLst>
          </p:cNvPr>
          <p:cNvSpPr>
            <a:spLocks noGrp="1" noChangeArrowheads="1"/>
          </p:cNvSpPr>
          <p:nvPr>
            <p:ph idx="1"/>
          </p:nvPr>
        </p:nvSpPr>
        <p:spPr/>
        <p:txBody>
          <a:bodyPr/>
          <a:lstStyle/>
          <a:p>
            <a:pPr eaLnBrk="1" hangingPunct="1"/>
            <a:r>
              <a:rPr lang="en-US" altLang="en-US">
                <a:latin typeface="Times New Roman" panose="02020603050405020304" pitchFamily="18" charset="0"/>
              </a:rPr>
              <a:t>When Is Franchising Most Appropriate?</a:t>
            </a:r>
          </a:p>
          <a:p>
            <a:pPr lvl="1" eaLnBrk="1" hangingPunct="1"/>
            <a:r>
              <a:rPr lang="en-US" altLang="en-US">
                <a:latin typeface="Times New Roman" panose="02020603050405020304" pitchFamily="18" charset="0"/>
              </a:rPr>
              <a:t>Franchising is most appropriate when a firm has a strong or potentially strong trademark, a well-designed business method, and a desire to grow.</a:t>
            </a:r>
          </a:p>
          <a:p>
            <a:pPr lvl="1" eaLnBrk="1" hangingPunct="1"/>
            <a:r>
              <a:rPr lang="en-US" altLang="en-US">
                <a:latin typeface="Times New Roman" panose="02020603050405020304" pitchFamily="18" charset="0"/>
              </a:rPr>
              <a:t>In some instances franchising is not appropriate. </a:t>
            </a:r>
          </a:p>
          <a:p>
            <a:pPr lvl="2" eaLnBrk="1" hangingPunct="1"/>
            <a:r>
              <a:rPr lang="en-US" altLang="en-US">
                <a:latin typeface="Times New Roman" panose="02020603050405020304" pitchFamily="18" charset="0"/>
              </a:rPr>
              <a:t>For example, franchising works for Burger King but would not work for Walmart. </a:t>
            </a:r>
          </a:p>
          <a:p>
            <a:pPr lvl="2" eaLnBrk="1" hangingPunct="1"/>
            <a:r>
              <a:rPr lang="en-US" altLang="en-US">
                <a:latin typeface="Times New Roman" panose="02020603050405020304" pitchFamily="18" charset="0"/>
              </a:rPr>
              <a:t>Each individual Burger King store is relatively small and policies and procedures can be written for almost any contingency.</a:t>
            </a:r>
          </a:p>
          <a:p>
            <a:pPr lvl="2" eaLnBrk="1" hangingPunct="1"/>
            <a:r>
              <a:rPr lang="en-US" altLang="en-US">
                <a:latin typeface="Times New Roman" panose="02020603050405020304" pitchFamily="18" charset="0"/>
              </a:rPr>
              <a:t>In contrast, Walmart stores are much larger, more expensive to build, and more complex to run compared to Burger King.  It would be nearly impossible for Walmart to find enough franchisees with the financial capital and expertise to run its more than 11,000 stores.     </a:t>
            </a:r>
          </a:p>
        </p:txBody>
      </p:sp>
      <p:sp>
        <p:nvSpPr>
          <p:cNvPr id="15365" name="Footer Placeholder 5">
            <a:extLst>
              <a:ext uri="{FF2B5EF4-FFF2-40B4-BE49-F238E27FC236}">
                <a16:creationId xmlns:a16="http://schemas.microsoft.com/office/drawing/2014/main" id="{34A9B20E-FAED-48A8-9523-23818F39259A}"/>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a:t>
            </a:r>
          </a:p>
        </p:txBody>
      </p:sp>
      <p:sp>
        <p:nvSpPr>
          <p:cNvPr id="15366" name="Slide Number Placeholder 7">
            <a:extLst>
              <a:ext uri="{FF2B5EF4-FFF2-40B4-BE49-F238E27FC236}">
                <a16:creationId xmlns:a16="http://schemas.microsoft.com/office/drawing/2014/main" id="{CB522D80-3B7B-423A-87F8-F0C806B6CED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15-</a:t>
            </a:r>
            <a:fld id="{7A4399FD-0803-4A63-80B6-AB57E78464B1}" type="slidenum">
              <a:rPr lang="en-US" altLang="en-US" sz="1400"/>
              <a:pPr>
                <a:spcBef>
                  <a:spcPct val="0"/>
                </a:spcBef>
                <a:buFontTx/>
                <a:buNone/>
              </a:pPr>
              <a:t>11</a:t>
            </a:fld>
            <a:endParaRPr lang="en-US" altLang="en-US" sz="1400"/>
          </a:p>
        </p:txBody>
      </p:sp>
      <p:sp>
        <p:nvSpPr>
          <p:cNvPr id="15364" name="Line 4">
            <a:extLst>
              <a:ext uri="{FF2B5EF4-FFF2-40B4-BE49-F238E27FC236}">
                <a16:creationId xmlns:a16="http://schemas.microsoft.com/office/drawing/2014/main" id="{4F81873B-D5C0-4676-AB35-BAF413BB0E9D}"/>
              </a:ext>
            </a:extLst>
          </p:cNvPr>
          <p:cNvSpPr>
            <a:spLocks noChangeShapeType="1"/>
          </p:cNvSpPr>
          <p:nvPr/>
        </p:nvSpPr>
        <p:spPr bwMode="auto">
          <a:xfrm>
            <a:off x="1019175" y="1695450"/>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D319F5D5-15A7-42EB-B61C-08CA5BC2CBFB}"/>
              </a:ext>
            </a:extLst>
          </p:cNvPr>
          <p:cNvSpPr>
            <a:spLocks noGrp="1" noChangeArrowheads="1"/>
          </p:cNvSpPr>
          <p:nvPr>
            <p:ph type="title"/>
          </p:nvPr>
        </p:nvSpPr>
        <p:spPr>
          <a:xfrm>
            <a:off x="838200" y="608925"/>
            <a:ext cx="10515600" cy="896026"/>
          </a:xfrm>
        </p:spPr>
        <p:txBody>
          <a:bodyPr/>
          <a:lstStyle/>
          <a:p>
            <a:pPr eaLnBrk="1" hangingPunct="1"/>
            <a:r>
              <a:rPr lang="en-US" altLang="en-US" sz="3600" dirty="0">
                <a:latin typeface="Times New Roman" panose="02020603050405020304" pitchFamily="18" charset="0"/>
              </a:rPr>
              <a:t>Nine Steps in Setting Up a Franchise System</a:t>
            </a:r>
          </a:p>
        </p:txBody>
      </p:sp>
      <p:sp>
        <p:nvSpPr>
          <p:cNvPr id="16388" name="Footer Placeholder 5">
            <a:extLst>
              <a:ext uri="{FF2B5EF4-FFF2-40B4-BE49-F238E27FC236}">
                <a16:creationId xmlns:a16="http://schemas.microsoft.com/office/drawing/2014/main" id="{302B0ACC-FAA0-4514-8B5D-8282205AB209}"/>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a:t>
            </a:r>
          </a:p>
        </p:txBody>
      </p:sp>
      <p:sp>
        <p:nvSpPr>
          <p:cNvPr id="16389" name="Slide Number Placeholder 6">
            <a:extLst>
              <a:ext uri="{FF2B5EF4-FFF2-40B4-BE49-F238E27FC236}">
                <a16:creationId xmlns:a16="http://schemas.microsoft.com/office/drawing/2014/main" id="{E5C655DD-3287-4167-9023-EC358770276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15-</a:t>
            </a:r>
            <a:fld id="{087E1BC2-E728-42F9-8B23-A7DF8C399485}" type="slidenum">
              <a:rPr lang="en-US" altLang="en-US" sz="1400"/>
              <a:pPr>
                <a:spcBef>
                  <a:spcPct val="0"/>
                </a:spcBef>
                <a:buFontTx/>
                <a:buNone/>
              </a:pPr>
              <a:t>12</a:t>
            </a:fld>
            <a:endParaRPr lang="en-US" altLang="en-US" sz="1400"/>
          </a:p>
        </p:txBody>
      </p:sp>
      <p:pic>
        <p:nvPicPr>
          <p:cNvPr id="16390" name="Picture 1">
            <a:extLst>
              <a:ext uri="{FF2B5EF4-FFF2-40B4-BE49-F238E27FC236}">
                <a16:creationId xmlns:a16="http://schemas.microsoft.com/office/drawing/2014/main" id="{F9B2A31F-F364-4B0A-A78C-640170C0815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423989"/>
            <a:ext cx="6629400" cy="468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A9F635C3-BBD1-464D-A108-E6B13F4E74F2}"/>
              </a:ext>
            </a:extLst>
          </p:cNvPr>
          <p:cNvSpPr>
            <a:spLocks noGrp="1" noChangeArrowheads="1"/>
          </p:cNvSpPr>
          <p:nvPr>
            <p:ph type="title"/>
          </p:nvPr>
        </p:nvSpPr>
        <p:spPr/>
        <p:txBody>
          <a:bodyPr/>
          <a:lstStyle/>
          <a:p>
            <a:pPr eaLnBrk="1" hangingPunct="1"/>
            <a:r>
              <a:rPr lang="en-US" altLang="en-US" sz="3600">
                <a:latin typeface="Times New Roman" panose="02020603050405020304" pitchFamily="18" charset="0"/>
              </a:rPr>
              <a:t>Qualities to Look for in </a:t>
            </a:r>
            <a:br>
              <a:rPr lang="en-US" altLang="en-US" sz="3600">
                <a:latin typeface="Times New Roman" panose="02020603050405020304" pitchFamily="18" charset="0"/>
              </a:rPr>
            </a:br>
            <a:r>
              <a:rPr lang="en-US" altLang="en-US" sz="3600">
                <a:latin typeface="Times New Roman" panose="02020603050405020304" pitchFamily="18" charset="0"/>
              </a:rPr>
              <a:t>Prospective Franchisees</a:t>
            </a:r>
          </a:p>
        </p:txBody>
      </p:sp>
      <p:sp>
        <p:nvSpPr>
          <p:cNvPr id="17414" name="Footer Placeholder 6">
            <a:extLst>
              <a:ext uri="{FF2B5EF4-FFF2-40B4-BE49-F238E27FC236}">
                <a16:creationId xmlns:a16="http://schemas.microsoft.com/office/drawing/2014/main" id="{5D7D57A9-16D5-4065-8A38-EA306E1E084C}"/>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a:t>
            </a:r>
          </a:p>
        </p:txBody>
      </p:sp>
      <p:sp>
        <p:nvSpPr>
          <p:cNvPr id="17415" name="Slide Number Placeholder 8">
            <a:extLst>
              <a:ext uri="{FF2B5EF4-FFF2-40B4-BE49-F238E27FC236}">
                <a16:creationId xmlns:a16="http://schemas.microsoft.com/office/drawing/2014/main" id="{0D137D47-28A1-4B52-954F-4FD8AC0BCC6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15-</a:t>
            </a:r>
            <a:fld id="{3453B920-4810-4B7D-A657-CA4193D39F0D}" type="slidenum">
              <a:rPr lang="en-US" altLang="en-US" sz="1400"/>
              <a:pPr>
                <a:spcBef>
                  <a:spcPct val="0"/>
                </a:spcBef>
                <a:buFontTx/>
                <a:buNone/>
              </a:pPr>
              <a:t>13</a:t>
            </a:fld>
            <a:endParaRPr lang="en-US" altLang="en-US" sz="1400"/>
          </a:p>
        </p:txBody>
      </p:sp>
      <p:sp>
        <p:nvSpPr>
          <p:cNvPr id="17412" name="Rectangle 7">
            <a:extLst>
              <a:ext uri="{FF2B5EF4-FFF2-40B4-BE49-F238E27FC236}">
                <a16:creationId xmlns:a16="http://schemas.microsoft.com/office/drawing/2014/main" id="{A9E5541B-947F-433B-99D4-AF7B7D80DB63}"/>
              </a:ext>
            </a:extLst>
          </p:cNvPr>
          <p:cNvSpPr>
            <a:spLocks noChangeArrowheads="1"/>
          </p:cNvSpPr>
          <p:nvPr/>
        </p:nvSpPr>
        <p:spPr bwMode="auto">
          <a:xfrm>
            <a:off x="1905000" y="1905000"/>
            <a:ext cx="8382000" cy="42672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endParaRPr lang="en-US" altLang="en-US" sz="2000">
              <a:latin typeface="Times New Roman" panose="02020603050405020304" pitchFamily="18" charset="0"/>
            </a:endParaRPr>
          </a:p>
        </p:txBody>
      </p:sp>
      <p:sp>
        <p:nvSpPr>
          <p:cNvPr id="17413" name="TextBox 8">
            <a:extLst>
              <a:ext uri="{FF2B5EF4-FFF2-40B4-BE49-F238E27FC236}">
                <a16:creationId xmlns:a16="http://schemas.microsoft.com/office/drawing/2014/main" id="{8F941EC1-15F4-4652-9548-E87F2A08ADE7}"/>
              </a:ext>
            </a:extLst>
          </p:cNvPr>
          <p:cNvSpPr txBox="1">
            <a:spLocks noChangeArrowheads="1"/>
          </p:cNvSpPr>
          <p:nvPr/>
        </p:nvSpPr>
        <p:spPr bwMode="auto">
          <a:xfrm>
            <a:off x="2057400" y="1981200"/>
            <a:ext cx="8077200" cy="368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nSpc>
                <a:spcPts val="3200"/>
              </a:lnSpc>
              <a:spcBef>
                <a:spcPct val="0"/>
              </a:spcBef>
            </a:pPr>
            <a:r>
              <a:rPr lang="en-US" altLang="en-US" sz="2400">
                <a:latin typeface="Times New Roman" panose="02020603050405020304" pitchFamily="18" charset="0"/>
              </a:rPr>
              <a:t> Good work ethic.</a:t>
            </a:r>
          </a:p>
          <a:p>
            <a:pPr>
              <a:lnSpc>
                <a:spcPts val="3200"/>
              </a:lnSpc>
              <a:spcBef>
                <a:spcPct val="0"/>
              </a:spcBef>
            </a:pPr>
            <a:r>
              <a:rPr lang="en-US" altLang="en-US" sz="2400">
                <a:latin typeface="Times New Roman" panose="02020603050405020304" pitchFamily="18" charset="0"/>
              </a:rPr>
              <a:t> Ability to follow instructions.</a:t>
            </a:r>
          </a:p>
          <a:p>
            <a:pPr>
              <a:lnSpc>
                <a:spcPts val="3200"/>
              </a:lnSpc>
              <a:spcBef>
                <a:spcPct val="0"/>
              </a:spcBef>
            </a:pPr>
            <a:r>
              <a:rPr lang="en-US" altLang="en-US" sz="2400">
                <a:latin typeface="Times New Roman" panose="02020603050405020304" pitchFamily="18" charset="0"/>
              </a:rPr>
              <a:t> Ability to operate with minimal supervision.</a:t>
            </a:r>
          </a:p>
          <a:p>
            <a:pPr>
              <a:lnSpc>
                <a:spcPts val="3200"/>
              </a:lnSpc>
              <a:spcBef>
                <a:spcPct val="0"/>
              </a:spcBef>
            </a:pPr>
            <a:r>
              <a:rPr lang="en-US" altLang="en-US" sz="2400">
                <a:latin typeface="Times New Roman" panose="02020603050405020304" pitchFamily="18" charset="0"/>
              </a:rPr>
              <a:t> Team oriented.</a:t>
            </a:r>
          </a:p>
          <a:p>
            <a:pPr>
              <a:lnSpc>
                <a:spcPts val="3200"/>
              </a:lnSpc>
              <a:spcBef>
                <a:spcPct val="0"/>
              </a:spcBef>
            </a:pPr>
            <a:r>
              <a:rPr lang="en-US" altLang="en-US" sz="2400">
                <a:latin typeface="Times New Roman" panose="02020603050405020304" pitchFamily="18" charset="0"/>
              </a:rPr>
              <a:t> Experience in the industry in which the franchise competes.</a:t>
            </a:r>
          </a:p>
          <a:p>
            <a:pPr>
              <a:lnSpc>
                <a:spcPts val="3200"/>
              </a:lnSpc>
              <a:spcBef>
                <a:spcPct val="0"/>
              </a:spcBef>
            </a:pPr>
            <a:r>
              <a:rPr lang="en-US" altLang="en-US" sz="2400">
                <a:latin typeface="Times New Roman" panose="02020603050405020304" pitchFamily="18" charset="0"/>
              </a:rPr>
              <a:t> Adequate financial resources and good credit history.</a:t>
            </a:r>
          </a:p>
          <a:p>
            <a:pPr>
              <a:lnSpc>
                <a:spcPts val="2800"/>
              </a:lnSpc>
              <a:spcBef>
                <a:spcPct val="0"/>
              </a:spcBef>
            </a:pPr>
            <a:r>
              <a:rPr lang="en-US" altLang="en-US" sz="2400">
                <a:latin typeface="Times New Roman" panose="02020603050405020304" pitchFamily="18" charset="0"/>
              </a:rPr>
              <a:t> Ability to make suggestions without becoming confrontational</a:t>
            </a:r>
          </a:p>
          <a:p>
            <a:pPr>
              <a:lnSpc>
                <a:spcPts val="2800"/>
              </a:lnSpc>
              <a:spcBef>
                <a:spcPct val="0"/>
              </a:spcBef>
              <a:buNone/>
            </a:pPr>
            <a:r>
              <a:rPr lang="en-US" altLang="en-US" sz="2400">
                <a:latin typeface="Times New Roman" panose="02020603050405020304" pitchFamily="18" charset="0"/>
              </a:rPr>
              <a:t>  or upset if the suggestions are not adopted.</a:t>
            </a:r>
          </a:p>
          <a:p>
            <a:pPr>
              <a:lnSpc>
                <a:spcPts val="3200"/>
              </a:lnSpc>
              <a:spcBef>
                <a:spcPct val="0"/>
              </a:spcBef>
            </a:pPr>
            <a:r>
              <a:rPr lang="en-US" altLang="en-US" sz="2400">
                <a:latin typeface="Times New Roman" panose="02020603050405020304" pitchFamily="18" charset="0"/>
              </a:rPr>
              <a:t> Represents the franchisor in a positive manner.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F7D22B39-D37E-44A6-ABEC-85EC517F7BEE}"/>
              </a:ext>
            </a:extLst>
          </p:cNvPr>
          <p:cNvSpPr>
            <a:spLocks noGrp="1" noChangeArrowheads="1"/>
          </p:cNvSpPr>
          <p:nvPr>
            <p:ph type="title"/>
          </p:nvPr>
        </p:nvSpPr>
        <p:spPr/>
        <p:txBody>
          <a:bodyPr/>
          <a:lstStyle/>
          <a:p>
            <a:pPr eaLnBrk="1" hangingPunct="1"/>
            <a:r>
              <a:rPr lang="en-US" altLang="en-US" sz="3600">
                <a:latin typeface="Times New Roman" panose="02020603050405020304" pitchFamily="18" charset="0"/>
              </a:rPr>
              <a:t>Ways Franchisors Can Develop the Potential of Their Franchisees</a:t>
            </a:r>
          </a:p>
        </p:txBody>
      </p:sp>
      <p:sp>
        <p:nvSpPr>
          <p:cNvPr id="18438" name="Footer Placeholder 6">
            <a:extLst>
              <a:ext uri="{FF2B5EF4-FFF2-40B4-BE49-F238E27FC236}">
                <a16:creationId xmlns:a16="http://schemas.microsoft.com/office/drawing/2014/main" id="{630A2196-C866-4B9A-A23F-B091A007B595}"/>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a:t>
            </a:r>
          </a:p>
        </p:txBody>
      </p:sp>
      <p:sp>
        <p:nvSpPr>
          <p:cNvPr id="18439" name="Slide Number Placeholder 8">
            <a:extLst>
              <a:ext uri="{FF2B5EF4-FFF2-40B4-BE49-F238E27FC236}">
                <a16:creationId xmlns:a16="http://schemas.microsoft.com/office/drawing/2014/main" id="{405A0E59-5856-4F77-92B5-E09D5169ACE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15-</a:t>
            </a:r>
            <a:fld id="{3CE8C087-4682-4584-BD44-C30014EE754D}" type="slidenum">
              <a:rPr lang="en-US" altLang="en-US" sz="1400"/>
              <a:pPr>
                <a:spcBef>
                  <a:spcPct val="0"/>
                </a:spcBef>
                <a:buFontTx/>
                <a:buNone/>
              </a:pPr>
              <a:t>14</a:t>
            </a:fld>
            <a:endParaRPr lang="en-US" altLang="en-US" sz="1400"/>
          </a:p>
        </p:txBody>
      </p:sp>
      <p:sp>
        <p:nvSpPr>
          <p:cNvPr id="18436" name="Rectangle 7">
            <a:extLst>
              <a:ext uri="{FF2B5EF4-FFF2-40B4-BE49-F238E27FC236}">
                <a16:creationId xmlns:a16="http://schemas.microsoft.com/office/drawing/2014/main" id="{C6CD16CB-0308-47C1-8A17-6514599DF954}"/>
              </a:ext>
            </a:extLst>
          </p:cNvPr>
          <p:cNvSpPr>
            <a:spLocks noChangeArrowheads="1"/>
          </p:cNvSpPr>
          <p:nvPr/>
        </p:nvSpPr>
        <p:spPr bwMode="auto">
          <a:xfrm>
            <a:off x="1905000" y="1905000"/>
            <a:ext cx="8382000" cy="41148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endParaRPr lang="en-US" altLang="en-US" sz="2000">
              <a:latin typeface="Times New Roman" panose="02020603050405020304" pitchFamily="18" charset="0"/>
            </a:endParaRPr>
          </a:p>
        </p:txBody>
      </p:sp>
      <p:sp>
        <p:nvSpPr>
          <p:cNvPr id="18437" name="TextBox 8">
            <a:extLst>
              <a:ext uri="{FF2B5EF4-FFF2-40B4-BE49-F238E27FC236}">
                <a16:creationId xmlns:a16="http://schemas.microsoft.com/office/drawing/2014/main" id="{ED97A500-6BF0-4E7D-A77F-2EFD6AC6D1E5}"/>
              </a:ext>
            </a:extLst>
          </p:cNvPr>
          <p:cNvSpPr txBox="1">
            <a:spLocks noChangeArrowheads="1"/>
          </p:cNvSpPr>
          <p:nvPr/>
        </p:nvSpPr>
        <p:spPr bwMode="auto">
          <a:xfrm>
            <a:off x="2057400" y="1981201"/>
            <a:ext cx="807720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nSpc>
                <a:spcPts val="3200"/>
              </a:lnSpc>
              <a:spcBef>
                <a:spcPct val="0"/>
              </a:spcBef>
            </a:pPr>
            <a:r>
              <a:rPr lang="en-US" altLang="en-US" sz="2400">
                <a:latin typeface="Times New Roman" panose="02020603050405020304" pitchFamily="18" charset="0"/>
              </a:rPr>
              <a:t> Provide mentoring that supersedes routine training.</a:t>
            </a:r>
          </a:p>
          <a:p>
            <a:pPr>
              <a:lnSpc>
                <a:spcPts val="3200"/>
              </a:lnSpc>
              <a:spcBef>
                <a:spcPct val="0"/>
              </a:spcBef>
            </a:pPr>
            <a:r>
              <a:rPr lang="en-US" altLang="en-US" sz="2400">
                <a:latin typeface="Times New Roman" panose="02020603050405020304" pitchFamily="18" charset="0"/>
              </a:rPr>
              <a:t> Keep operating manuals up-to-date.</a:t>
            </a:r>
          </a:p>
          <a:p>
            <a:pPr>
              <a:lnSpc>
                <a:spcPts val="3200"/>
              </a:lnSpc>
              <a:spcBef>
                <a:spcPct val="0"/>
              </a:spcBef>
            </a:pPr>
            <a:r>
              <a:rPr lang="en-US" altLang="en-US" sz="2400">
                <a:latin typeface="Times New Roman" panose="02020603050405020304" pitchFamily="18" charset="0"/>
              </a:rPr>
              <a:t> Keep products, services, and business systems up to date.</a:t>
            </a:r>
          </a:p>
          <a:p>
            <a:pPr>
              <a:lnSpc>
                <a:spcPts val="2800"/>
              </a:lnSpc>
              <a:spcBef>
                <a:spcPct val="0"/>
              </a:spcBef>
            </a:pPr>
            <a:r>
              <a:rPr lang="en-US" altLang="en-US" sz="2400">
                <a:latin typeface="Times New Roman" panose="02020603050405020304" pitchFamily="18" charset="0"/>
              </a:rPr>
              <a:t> Solicit input from franchisees to reinforce their importance in </a:t>
            </a:r>
          </a:p>
          <a:p>
            <a:pPr>
              <a:lnSpc>
                <a:spcPts val="2800"/>
              </a:lnSpc>
              <a:spcBef>
                <a:spcPct val="0"/>
              </a:spcBef>
              <a:buNone/>
            </a:pPr>
            <a:r>
              <a:rPr lang="en-US" altLang="en-US" sz="2400">
                <a:latin typeface="Times New Roman" panose="02020603050405020304" pitchFamily="18" charset="0"/>
              </a:rPr>
              <a:t>  the larger system.</a:t>
            </a:r>
          </a:p>
          <a:p>
            <a:pPr>
              <a:lnSpc>
                <a:spcPts val="3200"/>
              </a:lnSpc>
              <a:spcBef>
                <a:spcPct val="0"/>
              </a:spcBef>
            </a:pPr>
            <a:r>
              <a:rPr lang="en-US" altLang="en-US" sz="2400">
                <a:latin typeface="Times New Roman" panose="02020603050405020304" pitchFamily="18" charset="0"/>
              </a:rPr>
              <a:t> Encourage franchisees to develop a franchise association.</a:t>
            </a:r>
          </a:p>
          <a:p>
            <a:pPr>
              <a:lnSpc>
                <a:spcPts val="3200"/>
              </a:lnSpc>
              <a:spcBef>
                <a:spcPct val="0"/>
              </a:spcBef>
            </a:pPr>
            <a:r>
              <a:rPr lang="en-US" altLang="en-US" sz="2400">
                <a:latin typeface="Times New Roman" panose="02020603050405020304" pitchFamily="18" charset="0"/>
              </a:rPr>
              <a:t> Maintain the franchise system’s integrity.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4C114A15-F924-45AB-9A89-7D668BCF6AC0}"/>
              </a:ext>
            </a:extLst>
          </p:cNvPr>
          <p:cNvSpPr>
            <a:spLocks noGrp="1" noChangeArrowheads="1"/>
          </p:cNvSpPr>
          <p:nvPr>
            <p:ph type="title"/>
          </p:nvPr>
        </p:nvSpPr>
        <p:spPr/>
        <p:txBody>
          <a:bodyPr>
            <a:normAutofit/>
          </a:bodyPr>
          <a:lstStyle/>
          <a:p>
            <a:pPr eaLnBrk="1" hangingPunct="1"/>
            <a:r>
              <a:rPr lang="en-US" altLang="en-US" sz="3600">
                <a:latin typeface="Times New Roman" panose="02020603050405020304" pitchFamily="18" charset="0"/>
              </a:rPr>
              <a:t>Advantages and Disadvantages of Franchising as a Method of Business Expansion</a:t>
            </a:r>
          </a:p>
        </p:txBody>
      </p:sp>
      <p:sp>
        <p:nvSpPr>
          <p:cNvPr id="19466" name="Footer Placeholder 10">
            <a:extLst>
              <a:ext uri="{FF2B5EF4-FFF2-40B4-BE49-F238E27FC236}">
                <a16:creationId xmlns:a16="http://schemas.microsoft.com/office/drawing/2014/main" id="{B350B269-E858-458E-A069-AEACCF27CF12}"/>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a:t>
            </a:r>
          </a:p>
        </p:txBody>
      </p:sp>
      <p:sp>
        <p:nvSpPr>
          <p:cNvPr id="19467" name="Slide Number Placeholder 12">
            <a:extLst>
              <a:ext uri="{FF2B5EF4-FFF2-40B4-BE49-F238E27FC236}">
                <a16:creationId xmlns:a16="http://schemas.microsoft.com/office/drawing/2014/main" id="{E3BA25F7-777D-4662-826B-FA8E8FD2B45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15-</a:t>
            </a:r>
            <a:fld id="{BE666FC4-1C7E-4E04-92F2-EA96E8C529F6}" type="slidenum">
              <a:rPr lang="en-US" altLang="en-US" sz="1400"/>
              <a:pPr>
                <a:spcBef>
                  <a:spcPct val="0"/>
                </a:spcBef>
                <a:buFontTx/>
                <a:buNone/>
              </a:pPr>
              <a:t>15</a:t>
            </a:fld>
            <a:endParaRPr lang="en-US" altLang="en-US" sz="1400"/>
          </a:p>
        </p:txBody>
      </p:sp>
      <p:sp>
        <p:nvSpPr>
          <p:cNvPr id="19460" name="Line 6">
            <a:extLst>
              <a:ext uri="{FF2B5EF4-FFF2-40B4-BE49-F238E27FC236}">
                <a16:creationId xmlns:a16="http://schemas.microsoft.com/office/drawing/2014/main" id="{EC6CC1AC-9FE1-4CFE-86DA-84F5DAF280F3}"/>
              </a:ext>
            </a:extLst>
          </p:cNvPr>
          <p:cNvSpPr>
            <a:spLocks noChangeShapeType="1"/>
          </p:cNvSpPr>
          <p:nvPr/>
        </p:nvSpPr>
        <p:spPr bwMode="auto">
          <a:xfrm>
            <a:off x="1981200" y="2057400"/>
            <a:ext cx="8229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61" name="Line 7">
            <a:extLst>
              <a:ext uri="{FF2B5EF4-FFF2-40B4-BE49-F238E27FC236}">
                <a16:creationId xmlns:a16="http://schemas.microsoft.com/office/drawing/2014/main" id="{D8EB4E92-1CAA-4A1A-BA56-53F222F49AAE}"/>
              </a:ext>
            </a:extLst>
          </p:cNvPr>
          <p:cNvSpPr>
            <a:spLocks noChangeShapeType="1"/>
          </p:cNvSpPr>
          <p:nvPr/>
        </p:nvSpPr>
        <p:spPr bwMode="auto">
          <a:xfrm>
            <a:off x="5791200" y="2057400"/>
            <a:ext cx="0" cy="441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62" name="Text Box 8">
            <a:extLst>
              <a:ext uri="{FF2B5EF4-FFF2-40B4-BE49-F238E27FC236}">
                <a16:creationId xmlns:a16="http://schemas.microsoft.com/office/drawing/2014/main" id="{C9A06C0C-33C5-4205-AF61-97B0F9FB1CCB}"/>
              </a:ext>
            </a:extLst>
          </p:cNvPr>
          <p:cNvSpPr txBox="1">
            <a:spLocks noChangeArrowheads="1"/>
          </p:cNvSpPr>
          <p:nvPr/>
        </p:nvSpPr>
        <p:spPr bwMode="auto">
          <a:xfrm>
            <a:off x="1981200" y="1600200"/>
            <a:ext cx="2438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buFontTx/>
              <a:buNone/>
            </a:pPr>
            <a:r>
              <a:rPr lang="en-US" altLang="en-US" sz="2000">
                <a:latin typeface="Times New Roman" panose="02020603050405020304" pitchFamily="18" charset="0"/>
              </a:rPr>
              <a:t>Advantages</a:t>
            </a:r>
          </a:p>
        </p:txBody>
      </p:sp>
      <p:sp>
        <p:nvSpPr>
          <p:cNvPr id="19463" name="Text Box 9">
            <a:extLst>
              <a:ext uri="{FF2B5EF4-FFF2-40B4-BE49-F238E27FC236}">
                <a16:creationId xmlns:a16="http://schemas.microsoft.com/office/drawing/2014/main" id="{7696DBCB-80C0-4D9D-8D8F-5D6DA0DBB959}"/>
              </a:ext>
            </a:extLst>
          </p:cNvPr>
          <p:cNvSpPr txBox="1">
            <a:spLocks noChangeArrowheads="1"/>
          </p:cNvSpPr>
          <p:nvPr/>
        </p:nvSpPr>
        <p:spPr bwMode="auto">
          <a:xfrm>
            <a:off x="5867400" y="1600200"/>
            <a:ext cx="2438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buFontTx/>
              <a:buNone/>
            </a:pPr>
            <a:r>
              <a:rPr lang="en-US" altLang="en-US" sz="2000">
                <a:latin typeface="Times New Roman" panose="02020603050405020304" pitchFamily="18" charset="0"/>
              </a:rPr>
              <a:t>Disadvantages</a:t>
            </a:r>
          </a:p>
        </p:txBody>
      </p:sp>
      <p:sp>
        <p:nvSpPr>
          <p:cNvPr id="19464" name="Text Box 10">
            <a:extLst>
              <a:ext uri="{FF2B5EF4-FFF2-40B4-BE49-F238E27FC236}">
                <a16:creationId xmlns:a16="http://schemas.microsoft.com/office/drawing/2014/main" id="{9EFDF96D-15A8-49EE-A6BC-9EF1F60152B1}"/>
              </a:ext>
            </a:extLst>
          </p:cNvPr>
          <p:cNvSpPr txBox="1">
            <a:spLocks noChangeArrowheads="1"/>
          </p:cNvSpPr>
          <p:nvPr/>
        </p:nvSpPr>
        <p:spPr bwMode="auto">
          <a:xfrm>
            <a:off x="1905000" y="2286000"/>
            <a:ext cx="3886200" cy="298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r>
              <a:rPr lang="en-US" altLang="en-US" sz="1800">
                <a:latin typeface="Times New Roman" panose="02020603050405020304" pitchFamily="18" charset="0"/>
              </a:rPr>
              <a:t> </a:t>
            </a:r>
            <a:r>
              <a:rPr lang="en-US" altLang="en-US" sz="2000">
                <a:latin typeface="Times New Roman" panose="02020603050405020304" pitchFamily="18" charset="0"/>
              </a:rPr>
              <a:t>Rapid, low-cost market expansion.</a:t>
            </a:r>
          </a:p>
          <a:p>
            <a:pPr eaLnBrk="1" hangingPunct="1">
              <a:lnSpc>
                <a:spcPct val="70000"/>
              </a:lnSpc>
              <a:spcBef>
                <a:spcPct val="50000"/>
              </a:spcBef>
            </a:pPr>
            <a:r>
              <a:rPr lang="en-US" altLang="en-US" sz="2000">
                <a:latin typeface="Times New Roman" panose="02020603050405020304" pitchFamily="18" charset="0"/>
              </a:rPr>
              <a:t> Income from franchise fees and</a:t>
            </a:r>
          </a:p>
          <a:p>
            <a:pPr eaLnBrk="1" hangingPunct="1">
              <a:lnSpc>
                <a:spcPct val="70000"/>
              </a:lnSpc>
              <a:spcBef>
                <a:spcPct val="50000"/>
              </a:spcBef>
              <a:buFontTx/>
              <a:buNone/>
            </a:pPr>
            <a:r>
              <a:rPr lang="en-US" altLang="en-US" sz="2000">
                <a:latin typeface="Times New Roman" panose="02020603050405020304" pitchFamily="18" charset="0"/>
              </a:rPr>
              <a:t>  royalties.</a:t>
            </a:r>
          </a:p>
          <a:p>
            <a:pPr eaLnBrk="1" hangingPunct="1">
              <a:spcBef>
                <a:spcPct val="50000"/>
              </a:spcBef>
            </a:pPr>
            <a:r>
              <a:rPr lang="en-US" altLang="en-US" sz="2000">
                <a:latin typeface="Times New Roman" panose="02020603050405020304" pitchFamily="18" charset="0"/>
              </a:rPr>
              <a:t> Franchisee motivation.</a:t>
            </a:r>
          </a:p>
          <a:p>
            <a:pPr eaLnBrk="1" hangingPunct="1">
              <a:spcBef>
                <a:spcPct val="50000"/>
              </a:spcBef>
            </a:pPr>
            <a:r>
              <a:rPr lang="en-US" altLang="en-US" sz="2000">
                <a:latin typeface="Times New Roman" panose="02020603050405020304" pitchFamily="18" charset="0"/>
              </a:rPr>
              <a:t> Access to ideas and suggestions.</a:t>
            </a:r>
          </a:p>
          <a:p>
            <a:pPr eaLnBrk="1" hangingPunct="1">
              <a:spcBef>
                <a:spcPct val="50000"/>
              </a:spcBef>
            </a:pPr>
            <a:r>
              <a:rPr lang="en-US" altLang="en-US" sz="2000">
                <a:latin typeface="Times New Roman" panose="02020603050405020304" pitchFamily="18" charset="0"/>
              </a:rPr>
              <a:t> Cost savings.</a:t>
            </a:r>
          </a:p>
          <a:p>
            <a:pPr eaLnBrk="1" hangingPunct="1">
              <a:spcBef>
                <a:spcPct val="50000"/>
              </a:spcBef>
            </a:pPr>
            <a:r>
              <a:rPr lang="en-US" altLang="en-US" sz="2000">
                <a:latin typeface="Times New Roman" panose="02020603050405020304" pitchFamily="18" charset="0"/>
              </a:rPr>
              <a:t> Increased buying power.</a:t>
            </a:r>
          </a:p>
        </p:txBody>
      </p:sp>
      <p:sp>
        <p:nvSpPr>
          <p:cNvPr id="19465" name="Text Box 11">
            <a:extLst>
              <a:ext uri="{FF2B5EF4-FFF2-40B4-BE49-F238E27FC236}">
                <a16:creationId xmlns:a16="http://schemas.microsoft.com/office/drawing/2014/main" id="{6402C369-36D9-44C4-A78A-7B4D80605702}"/>
              </a:ext>
            </a:extLst>
          </p:cNvPr>
          <p:cNvSpPr txBox="1">
            <a:spLocks noChangeArrowheads="1"/>
          </p:cNvSpPr>
          <p:nvPr/>
        </p:nvSpPr>
        <p:spPr bwMode="auto">
          <a:xfrm>
            <a:off x="5867400" y="2286001"/>
            <a:ext cx="4495800"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r>
              <a:rPr lang="en-US" altLang="en-US" sz="1600">
                <a:latin typeface="Times New Roman" panose="02020603050405020304" pitchFamily="18" charset="0"/>
              </a:rPr>
              <a:t> </a:t>
            </a:r>
            <a:r>
              <a:rPr lang="en-US" altLang="en-US" sz="2000">
                <a:latin typeface="Times New Roman" panose="02020603050405020304" pitchFamily="18" charset="0"/>
              </a:rPr>
              <a:t>Profit sharing.</a:t>
            </a:r>
          </a:p>
          <a:p>
            <a:pPr eaLnBrk="1" hangingPunct="1">
              <a:spcBef>
                <a:spcPct val="50000"/>
              </a:spcBef>
            </a:pPr>
            <a:r>
              <a:rPr lang="en-US" altLang="en-US" sz="2000">
                <a:latin typeface="Times New Roman" panose="02020603050405020304" pitchFamily="18" charset="0"/>
              </a:rPr>
              <a:t> Loss of control.</a:t>
            </a:r>
          </a:p>
          <a:p>
            <a:pPr eaLnBrk="1" hangingPunct="1">
              <a:spcBef>
                <a:spcPct val="50000"/>
              </a:spcBef>
            </a:pPr>
            <a:r>
              <a:rPr lang="en-US" altLang="en-US" sz="2000">
                <a:latin typeface="Times New Roman" panose="02020603050405020304" pitchFamily="18" charset="0"/>
              </a:rPr>
              <a:t> Friction with franchisees.</a:t>
            </a:r>
          </a:p>
          <a:p>
            <a:pPr eaLnBrk="1" hangingPunct="1">
              <a:spcBef>
                <a:spcPct val="50000"/>
              </a:spcBef>
            </a:pPr>
            <a:r>
              <a:rPr lang="en-US" altLang="en-US" sz="2000">
                <a:latin typeface="Times New Roman" panose="02020603050405020304" pitchFamily="18" charset="0"/>
              </a:rPr>
              <a:t> Managing growth.</a:t>
            </a:r>
          </a:p>
          <a:p>
            <a:pPr eaLnBrk="1" hangingPunct="1">
              <a:spcBef>
                <a:spcPct val="50000"/>
              </a:spcBef>
            </a:pPr>
            <a:r>
              <a:rPr lang="en-US" altLang="en-US" sz="2000">
                <a:latin typeface="Times New Roman" panose="02020603050405020304" pitchFamily="18" charset="0"/>
              </a:rPr>
              <a:t> Differences in required business skills.</a:t>
            </a:r>
          </a:p>
          <a:p>
            <a:pPr eaLnBrk="1" hangingPunct="1">
              <a:spcBef>
                <a:spcPct val="50000"/>
              </a:spcBef>
            </a:pPr>
            <a:r>
              <a:rPr lang="en-US" altLang="en-US" sz="2000">
                <a:latin typeface="Times New Roman" panose="02020603050405020304" pitchFamily="18" charset="0"/>
              </a:rPr>
              <a:t> Legal expenses.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7F5F7F51-1210-463B-8786-6BC8C6DFED70}"/>
              </a:ext>
            </a:extLst>
          </p:cNvPr>
          <p:cNvSpPr>
            <a:spLocks noGrp="1" noChangeArrowheads="1"/>
          </p:cNvSpPr>
          <p:nvPr>
            <p:ph type="title"/>
          </p:nvPr>
        </p:nvSpPr>
        <p:spPr/>
        <p:txBody>
          <a:bodyPr>
            <a:normAutofit/>
          </a:bodyPr>
          <a:lstStyle/>
          <a:p>
            <a:pPr eaLnBrk="1" hangingPunct="1"/>
            <a:r>
              <a:rPr lang="en-US" altLang="en-US" sz="3600">
                <a:latin typeface="Times New Roman" panose="02020603050405020304" pitchFamily="18" charset="0"/>
              </a:rPr>
              <a:t>Buying a Franchise</a:t>
            </a:r>
            <a:br>
              <a:rPr lang="en-US" altLang="en-US" sz="3600">
                <a:latin typeface="Times New Roman" panose="02020603050405020304" pitchFamily="18" charset="0"/>
              </a:rPr>
            </a:br>
            <a:r>
              <a:rPr lang="en-US" altLang="en-US" sz="2400">
                <a:latin typeface="Times New Roman" panose="02020603050405020304" pitchFamily="18" charset="0"/>
              </a:rPr>
              <a:t>From the Franchisee’s Point of View</a:t>
            </a:r>
            <a:br>
              <a:rPr lang="en-US" altLang="en-US" sz="3600">
                <a:latin typeface="Times New Roman" panose="02020603050405020304" pitchFamily="18" charset="0"/>
              </a:rPr>
            </a:br>
            <a:r>
              <a:rPr lang="en-US" altLang="en-US" sz="2000">
                <a:latin typeface="Times New Roman" panose="02020603050405020304" pitchFamily="18" charset="0"/>
              </a:rPr>
              <a:t>1 of 3</a:t>
            </a:r>
            <a:endParaRPr lang="en-US" altLang="en-US" sz="3600">
              <a:latin typeface="Times New Roman" panose="02020603050405020304" pitchFamily="18" charset="0"/>
            </a:endParaRPr>
          </a:p>
        </p:txBody>
      </p:sp>
      <p:sp>
        <p:nvSpPr>
          <p:cNvPr id="20483" name="Rectangle 3">
            <a:extLst>
              <a:ext uri="{FF2B5EF4-FFF2-40B4-BE49-F238E27FC236}">
                <a16:creationId xmlns:a16="http://schemas.microsoft.com/office/drawing/2014/main" id="{CADADCB5-C8E4-4AC5-80DF-0DCF87CA6A05}"/>
              </a:ext>
            </a:extLst>
          </p:cNvPr>
          <p:cNvSpPr>
            <a:spLocks noGrp="1" noChangeArrowheads="1"/>
          </p:cNvSpPr>
          <p:nvPr>
            <p:ph idx="1"/>
          </p:nvPr>
        </p:nvSpPr>
        <p:spPr/>
        <p:txBody>
          <a:bodyPr/>
          <a:lstStyle/>
          <a:p>
            <a:pPr eaLnBrk="1" hangingPunct="1"/>
            <a:r>
              <a:rPr lang="en-US" altLang="en-US">
                <a:latin typeface="Times New Roman" panose="02020603050405020304" pitchFamily="18" charset="0"/>
              </a:rPr>
              <a:t>Buying a Franchise</a:t>
            </a:r>
          </a:p>
          <a:p>
            <a:pPr lvl="1" eaLnBrk="1" hangingPunct="1"/>
            <a:r>
              <a:rPr lang="en-US" altLang="en-US">
                <a:latin typeface="Times New Roman" panose="02020603050405020304" pitchFamily="18" charset="0"/>
              </a:rPr>
              <a:t>Purchasing a franchise is an important business decision involving a substantial financial commitment.</a:t>
            </a:r>
          </a:p>
          <a:p>
            <a:pPr lvl="1" eaLnBrk="1" hangingPunct="1"/>
            <a:r>
              <a:rPr lang="en-US" altLang="en-US">
                <a:latin typeface="Times New Roman" panose="02020603050405020304" pitchFamily="18" charset="0"/>
              </a:rPr>
              <a:t>Potential franchise owners should strive to be as well informed as possible before purchasing a franchise and should be aware that it is often legally and financially difficult to exit a franchise relationship.</a:t>
            </a:r>
          </a:p>
        </p:txBody>
      </p:sp>
      <p:sp>
        <p:nvSpPr>
          <p:cNvPr id="20485" name="Footer Placeholder 5">
            <a:extLst>
              <a:ext uri="{FF2B5EF4-FFF2-40B4-BE49-F238E27FC236}">
                <a16:creationId xmlns:a16="http://schemas.microsoft.com/office/drawing/2014/main" id="{E87AA7EB-116D-45B2-8B30-1E773CF37445}"/>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a:t>
            </a:r>
          </a:p>
        </p:txBody>
      </p:sp>
      <p:sp>
        <p:nvSpPr>
          <p:cNvPr id="20486" name="Slide Number Placeholder 7">
            <a:extLst>
              <a:ext uri="{FF2B5EF4-FFF2-40B4-BE49-F238E27FC236}">
                <a16:creationId xmlns:a16="http://schemas.microsoft.com/office/drawing/2014/main" id="{389A497D-86E4-4E81-8507-664AB26A46D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15-</a:t>
            </a:r>
            <a:fld id="{BBDCED8F-E2BF-4E5C-BB2C-6A589282BE83}" type="slidenum">
              <a:rPr lang="en-US" altLang="en-US" sz="1400"/>
              <a:pPr>
                <a:spcBef>
                  <a:spcPct val="0"/>
                </a:spcBef>
                <a:buFontTx/>
                <a:buNone/>
              </a:pPr>
              <a:t>16</a:t>
            </a:fld>
            <a:endParaRPr lang="en-US" altLang="en-US" sz="1400"/>
          </a:p>
        </p:txBody>
      </p:sp>
      <p:sp>
        <p:nvSpPr>
          <p:cNvPr id="20484" name="Line 4">
            <a:extLst>
              <a:ext uri="{FF2B5EF4-FFF2-40B4-BE49-F238E27FC236}">
                <a16:creationId xmlns:a16="http://schemas.microsoft.com/office/drawing/2014/main" id="{ACAE21AC-CCBF-4734-94D6-4C1F9AC5DC8C}"/>
              </a:ext>
            </a:extLst>
          </p:cNvPr>
          <p:cNvSpPr>
            <a:spLocks noChangeShapeType="1"/>
          </p:cNvSpPr>
          <p:nvPr/>
        </p:nvSpPr>
        <p:spPr bwMode="auto">
          <a:xfrm>
            <a:off x="1733550" y="1685925"/>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449E8995-DC10-499C-9BA9-2540F7D47ED0}"/>
              </a:ext>
            </a:extLst>
          </p:cNvPr>
          <p:cNvSpPr>
            <a:spLocks noGrp="1" noChangeArrowheads="1"/>
          </p:cNvSpPr>
          <p:nvPr>
            <p:ph type="title"/>
          </p:nvPr>
        </p:nvSpPr>
        <p:spPr/>
        <p:txBody>
          <a:bodyPr/>
          <a:lstStyle/>
          <a:p>
            <a:pPr eaLnBrk="1" hangingPunct="1"/>
            <a:r>
              <a:rPr lang="en-US" altLang="en-US" sz="3600">
                <a:latin typeface="Times New Roman" panose="02020603050405020304" pitchFamily="18" charset="0"/>
              </a:rPr>
              <a:t>Buying a Franchise</a:t>
            </a:r>
            <a:br>
              <a:rPr lang="en-US" altLang="en-US" sz="3600">
                <a:latin typeface="Times New Roman" panose="02020603050405020304" pitchFamily="18" charset="0"/>
              </a:rPr>
            </a:br>
            <a:r>
              <a:rPr lang="en-US" altLang="en-US" sz="2000">
                <a:latin typeface="Times New Roman" panose="02020603050405020304" pitchFamily="18" charset="0"/>
              </a:rPr>
              <a:t>2 of 3</a:t>
            </a:r>
            <a:endParaRPr lang="en-US" altLang="en-US" sz="3600">
              <a:latin typeface="Times New Roman" panose="02020603050405020304" pitchFamily="18" charset="0"/>
            </a:endParaRPr>
          </a:p>
        </p:txBody>
      </p:sp>
      <p:sp>
        <p:nvSpPr>
          <p:cNvPr id="21511" name="Footer Placeholder 7">
            <a:extLst>
              <a:ext uri="{FF2B5EF4-FFF2-40B4-BE49-F238E27FC236}">
                <a16:creationId xmlns:a16="http://schemas.microsoft.com/office/drawing/2014/main" id="{DC0A8D12-344B-4BE8-B677-C2D16EA8E6C0}"/>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a:t>
            </a:r>
          </a:p>
        </p:txBody>
      </p:sp>
      <p:sp>
        <p:nvSpPr>
          <p:cNvPr id="21512" name="Slide Number Placeholder 9">
            <a:extLst>
              <a:ext uri="{FF2B5EF4-FFF2-40B4-BE49-F238E27FC236}">
                <a16:creationId xmlns:a16="http://schemas.microsoft.com/office/drawing/2014/main" id="{E586994D-31EA-48A2-944E-CF9773E1831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15-</a:t>
            </a:r>
            <a:fld id="{A26CEEB6-2C78-42F3-84C2-D1562BD5E61A}" type="slidenum">
              <a:rPr lang="en-US" altLang="en-US" sz="1400"/>
              <a:pPr>
                <a:spcBef>
                  <a:spcPct val="0"/>
                </a:spcBef>
                <a:buFontTx/>
                <a:buNone/>
              </a:pPr>
              <a:t>17</a:t>
            </a:fld>
            <a:endParaRPr lang="en-US" altLang="en-US" sz="1400"/>
          </a:p>
        </p:txBody>
      </p:sp>
      <p:sp>
        <p:nvSpPr>
          <p:cNvPr id="21507" name="Line 4">
            <a:extLst>
              <a:ext uri="{FF2B5EF4-FFF2-40B4-BE49-F238E27FC236}">
                <a16:creationId xmlns:a16="http://schemas.microsoft.com/office/drawing/2014/main" id="{97D1B716-C8AD-4B41-B286-CBD42DB6D83D}"/>
              </a:ext>
            </a:extLst>
          </p:cNvPr>
          <p:cNvSpPr>
            <a:spLocks noChangeShapeType="1"/>
          </p:cNvSpPr>
          <p:nvPr/>
        </p:nvSpPr>
        <p:spPr bwMode="auto">
          <a:xfrm>
            <a:off x="1590675" y="1514476"/>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08" name="Text Box 6">
            <a:extLst>
              <a:ext uri="{FF2B5EF4-FFF2-40B4-BE49-F238E27FC236}">
                <a16:creationId xmlns:a16="http://schemas.microsoft.com/office/drawing/2014/main" id="{6AAB1307-8EE1-4079-96C1-68966E1EEA88}"/>
              </a:ext>
            </a:extLst>
          </p:cNvPr>
          <p:cNvSpPr txBox="1">
            <a:spLocks noChangeArrowheads="1"/>
          </p:cNvSpPr>
          <p:nvPr/>
        </p:nvSpPr>
        <p:spPr bwMode="auto">
          <a:xfrm>
            <a:off x="2743200" y="1447801"/>
            <a:ext cx="64008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2400">
                <a:latin typeface="Times New Roman" panose="02020603050405020304" pitchFamily="18" charset="0"/>
              </a:rPr>
              <a:t>Answering the following questions will help determine if franchising is right for you</a:t>
            </a:r>
          </a:p>
        </p:txBody>
      </p:sp>
      <p:sp>
        <p:nvSpPr>
          <p:cNvPr id="21509" name="Rectangle 7">
            <a:extLst>
              <a:ext uri="{FF2B5EF4-FFF2-40B4-BE49-F238E27FC236}">
                <a16:creationId xmlns:a16="http://schemas.microsoft.com/office/drawing/2014/main" id="{08D74DFE-F44A-47EB-920E-C1A2678F0BC3}"/>
              </a:ext>
            </a:extLst>
          </p:cNvPr>
          <p:cNvSpPr>
            <a:spLocks noChangeArrowheads="1"/>
          </p:cNvSpPr>
          <p:nvPr/>
        </p:nvSpPr>
        <p:spPr bwMode="auto">
          <a:xfrm>
            <a:off x="2209800" y="2362200"/>
            <a:ext cx="7772400" cy="39624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endParaRPr lang="en-US" altLang="en-US" sz="4000">
              <a:latin typeface="Times New Roman" panose="02020603050405020304" pitchFamily="18" charset="0"/>
            </a:endParaRPr>
          </a:p>
        </p:txBody>
      </p:sp>
      <p:sp>
        <p:nvSpPr>
          <p:cNvPr id="21510" name="TextBox 9">
            <a:extLst>
              <a:ext uri="{FF2B5EF4-FFF2-40B4-BE49-F238E27FC236}">
                <a16:creationId xmlns:a16="http://schemas.microsoft.com/office/drawing/2014/main" id="{093CFBB0-EC8B-4191-A501-625F06B1D292}"/>
              </a:ext>
            </a:extLst>
          </p:cNvPr>
          <p:cNvSpPr txBox="1">
            <a:spLocks noChangeArrowheads="1"/>
          </p:cNvSpPr>
          <p:nvPr/>
        </p:nvSpPr>
        <p:spPr bwMode="auto">
          <a:xfrm>
            <a:off x="2286000" y="2438401"/>
            <a:ext cx="7620000"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nSpc>
                <a:spcPts val="3200"/>
              </a:lnSpc>
              <a:spcBef>
                <a:spcPct val="0"/>
              </a:spcBef>
            </a:pPr>
            <a:r>
              <a:rPr lang="en-US" altLang="en-US" sz="2400">
                <a:latin typeface="Times New Roman" panose="02020603050405020304" pitchFamily="18" charset="0"/>
              </a:rPr>
              <a:t> Are you willing to take orders? Franchises are typically </a:t>
            </a:r>
          </a:p>
          <a:p>
            <a:pPr>
              <a:lnSpc>
                <a:spcPts val="3200"/>
              </a:lnSpc>
              <a:spcBef>
                <a:spcPct val="0"/>
              </a:spcBef>
              <a:buNone/>
            </a:pPr>
            <a:r>
              <a:rPr lang="en-US" altLang="en-US" sz="2400">
                <a:latin typeface="Times New Roman" panose="02020603050405020304" pitchFamily="18" charset="0"/>
              </a:rPr>
              <a:t>  very particular about how outlets operate.</a:t>
            </a:r>
          </a:p>
          <a:p>
            <a:pPr>
              <a:lnSpc>
                <a:spcPts val="3200"/>
              </a:lnSpc>
              <a:spcBef>
                <a:spcPct val="0"/>
              </a:spcBef>
            </a:pPr>
            <a:r>
              <a:rPr lang="en-US" altLang="en-US" sz="2400">
                <a:latin typeface="Times New Roman" panose="02020603050405020304" pitchFamily="18" charset="0"/>
              </a:rPr>
              <a:t> Are you willing to be part of a franchise “system” rather </a:t>
            </a:r>
          </a:p>
          <a:p>
            <a:pPr>
              <a:lnSpc>
                <a:spcPts val="3200"/>
              </a:lnSpc>
              <a:spcBef>
                <a:spcPct val="0"/>
              </a:spcBef>
              <a:buNone/>
            </a:pPr>
            <a:r>
              <a:rPr lang="en-US" altLang="en-US" sz="2400">
                <a:latin typeface="Times New Roman" panose="02020603050405020304" pitchFamily="18" charset="0"/>
              </a:rPr>
              <a:t>  than be an independent businessperson?</a:t>
            </a:r>
          </a:p>
          <a:p>
            <a:pPr>
              <a:lnSpc>
                <a:spcPts val="3200"/>
              </a:lnSpc>
              <a:spcBef>
                <a:spcPct val="0"/>
              </a:spcBef>
            </a:pPr>
            <a:r>
              <a:rPr lang="en-US" altLang="en-US" sz="2400">
                <a:latin typeface="Times New Roman" panose="02020603050405020304" pitchFamily="18" charset="0"/>
              </a:rPr>
              <a:t> How will you react if you make a suggestion to your </a:t>
            </a:r>
          </a:p>
          <a:p>
            <a:pPr>
              <a:lnSpc>
                <a:spcPts val="3200"/>
              </a:lnSpc>
              <a:spcBef>
                <a:spcPct val="0"/>
              </a:spcBef>
              <a:buNone/>
            </a:pPr>
            <a:r>
              <a:rPr lang="en-US" altLang="en-US" sz="2400">
                <a:latin typeface="Times New Roman" panose="02020603050405020304" pitchFamily="18" charset="0"/>
              </a:rPr>
              <a:t>  franchisor and your suggestion is rejected?</a:t>
            </a:r>
          </a:p>
          <a:p>
            <a:pPr>
              <a:lnSpc>
                <a:spcPts val="3200"/>
              </a:lnSpc>
              <a:spcBef>
                <a:spcPct val="0"/>
              </a:spcBef>
            </a:pPr>
            <a:r>
              <a:rPr lang="en-US" altLang="en-US" sz="2400">
                <a:latin typeface="Times New Roman" panose="02020603050405020304" pitchFamily="18" charset="0"/>
              </a:rPr>
              <a:t> What are you looking for in a business? How hard do you</a:t>
            </a:r>
          </a:p>
          <a:p>
            <a:pPr>
              <a:lnSpc>
                <a:spcPts val="3200"/>
              </a:lnSpc>
              <a:spcBef>
                <a:spcPct val="0"/>
              </a:spcBef>
              <a:buNone/>
            </a:pPr>
            <a:r>
              <a:rPr lang="en-US" altLang="en-US" sz="2400">
                <a:latin typeface="Times New Roman" panose="02020603050405020304" pitchFamily="18" charset="0"/>
              </a:rPr>
              <a:t>  want to work?</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FCBDE41F-7CDF-47C4-A935-0F6B2CB852A3}"/>
              </a:ext>
            </a:extLst>
          </p:cNvPr>
          <p:cNvSpPr>
            <a:spLocks noGrp="1" noChangeArrowheads="1"/>
          </p:cNvSpPr>
          <p:nvPr>
            <p:ph type="title"/>
          </p:nvPr>
        </p:nvSpPr>
        <p:spPr/>
        <p:txBody>
          <a:bodyPr/>
          <a:lstStyle/>
          <a:p>
            <a:pPr eaLnBrk="1" hangingPunct="1"/>
            <a:r>
              <a:rPr lang="en-US" altLang="en-US" sz="3600">
                <a:latin typeface="Times New Roman" panose="02020603050405020304" pitchFamily="18" charset="0"/>
              </a:rPr>
              <a:t>Buying a Franchise</a:t>
            </a:r>
            <a:br>
              <a:rPr lang="en-US" altLang="en-US" sz="3600">
                <a:latin typeface="Times New Roman" panose="02020603050405020304" pitchFamily="18" charset="0"/>
              </a:rPr>
            </a:br>
            <a:r>
              <a:rPr lang="en-US" altLang="en-US" sz="2000">
                <a:latin typeface="Times New Roman" panose="02020603050405020304" pitchFamily="18" charset="0"/>
              </a:rPr>
              <a:t>3 of 3</a:t>
            </a:r>
            <a:endParaRPr lang="en-US" altLang="en-US" sz="3600">
              <a:latin typeface="Times New Roman" panose="02020603050405020304" pitchFamily="18" charset="0"/>
            </a:endParaRPr>
          </a:p>
        </p:txBody>
      </p:sp>
      <p:sp>
        <p:nvSpPr>
          <p:cNvPr id="2" name="Content Placeholder 1">
            <a:extLst>
              <a:ext uri="{FF2B5EF4-FFF2-40B4-BE49-F238E27FC236}">
                <a16:creationId xmlns:a16="http://schemas.microsoft.com/office/drawing/2014/main" id="{15448A36-D729-4E2B-88AE-971EC539DF74}"/>
              </a:ext>
            </a:extLst>
          </p:cNvPr>
          <p:cNvSpPr>
            <a:spLocks noGrp="1"/>
          </p:cNvSpPr>
          <p:nvPr>
            <p:ph idx="1"/>
          </p:nvPr>
        </p:nvSpPr>
        <p:spPr/>
        <p:txBody>
          <a:bodyPr/>
          <a:lstStyle/>
          <a:p>
            <a:endParaRPr lang="en-US"/>
          </a:p>
        </p:txBody>
      </p:sp>
      <p:sp>
        <p:nvSpPr>
          <p:cNvPr id="22535" name="Footer Placeholder 7">
            <a:extLst>
              <a:ext uri="{FF2B5EF4-FFF2-40B4-BE49-F238E27FC236}">
                <a16:creationId xmlns:a16="http://schemas.microsoft.com/office/drawing/2014/main" id="{48921C25-B0F6-4180-82EB-6F326BD3D5CB}"/>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a:t>
            </a:r>
          </a:p>
        </p:txBody>
      </p:sp>
      <p:sp>
        <p:nvSpPr>
          <p:cNvPr id="22536" name="Slide Number Placeholder 9">
            <a:extLst>
              <a:ext uri="{FF2B5EF4-FFF2-40B4-BE49-F238E27FC236}">
                <a16:creationId xmlns:a16="http://schemas.microsoft.com/office/drawing/2014/main" id="{4B526FD5-6DD6-422B-B28B-EBD4091E100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15-</a:t>
            </a:r>
            <a:fld id="{1E8B627F-B0C2-4C17-98B9-520E218C75FB}" type="slidenum">
              <a:rPr lang="en-US" altLang="en-US" sz="1400"/>
              <a:pPr>
                <a:spcBef>
                  <a:spcPct val="0"/>
                </a:spcBef>
                <a:buFontTx/>
                <a:buNone/>
              </a:pPr>
              <a:t>18</a:t>
            </a:fld>
            <a:endParaRPr lang="en-US" altLang="en-US" sz="1400"/>
          </a:p>
        </p:txBody>
      </p:sp>
      <p:sp>
        <p:nvSpPr>
          <p:cNvPr id="22531" name="Line 4">
            <a:extLst>
              <a:ext uri="{FF2B5EF4-FFF2-40B4-BE49-F238E27FC236}">
                <a16:creationId xmlns:a16="http://schemas.microsoft.com/office/drawing/2014/main" id="{DBADB808-A27F-4565-AC7A-2FD952EBC465}"/>
              </a:ext>
            </a:extLst>
          </p:cNvPr>
          <p:cNvSpPr>
            <a:spLocks noChangeShapeType="1"/>
          </p:cNvSpPr>
          <p:nvPr/>
        </p:nvSpPr>
        <p:spPr bwMode="auto">
          <a:xfrm>
            <a:off x="1524000" y="1371600"/>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32" name="Text Box 6">
            <a:extLst>
              <a:ext uri="{FF2B5EF4-FFF2-40B4-BE49-F238E27FC236}">
                <a16:creationId xmlns:a16="http://schemas.microsoft.com/office/drawing/2014/main" id="{F0125CC6-4378-4F0B-A122-6B18826C4093}"/>
              </a:ext>
            </a:extLst>
          </p:cNvPr>
          <p:cNvSpPr txBox="1">
            <a:spLocks noChangeArrowheads="1"/>
          </p:cNvSpPr>
          <p:nvPr/>
        </p:nvSpPr>
        <p:spPr bwMode="auto">
          <a:xfrm>
            <a:off x="2743200" y="1447801"/>
            <a:ext cx="64008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2400">
                <a:latin typeface="Times New Roman" panose="02020603050405020304" pitchFamily="18" charset="0"/>
              </a:rPr>
              <a:t>Answering the following questions will help determine if franchising is right for you</a:t>
            </a:r>
          </a:p>
        </p:txBody>
      </p:sp>
      <p:sp>
        <p:nvSpPr>
          <p:cNvPr id="22533" name="Rectangle 7">
            <a:extLst>
              <a:ext uri="{FF2B5EF4-FFF2-40B4-BE49-F238E27FC236}">
                <a16:creationId xmlns:a16="http://schemas.microsoft.com/office/drawing/2014/main" id="{BBDE0EE0-3DAC-4C71-9C0E-A136BD53FF0A}"/>
              </a:ext>
            </a:extLst>
          </p:cNvPr>
          <p:cNvSpPr>
            <a:spLocks noChangeArrowheads="1"/>
          </p:cNvSpPr>
          <p:nvPr/>
        </p:nvSpPr>
        <p:spPr bwMode="auto">
          <a:xfrm>
            <a:off x="2209800" y="2362200"/>
            <a:ext cx="7772400" cy="38100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endParaRPr lang="en-US" altLang="en-US" sz="4000">
              <a:latin typeface="Times New Roman" panose="02020603050405020304" pitchFamily="18" charset="0"/>
            </a:endParaRPr>
          </a:p>
        </p:txBody>
      </p:sp>
      <p:sp>
        <p:nvSpPr>
          <p:cNvPr id="22534" name="TextBox 9">
            <a:extLst>
              <a:ext uri="{FF2B5EF4-FFF2-40B4-BE49-F238E27FC236}">
                <a16:creationId xmlns:a16="http://schemas.microsoft.com/office/drawing/2014/main" id="{28CA8E7C-D9C8-4AF4-8E76-129C40E9E16D}"/>
              </a:ext>
            </a:extLst>
          </p:cNvPr>
          <p:cNvSpPr txBox="1">
            <a:spLocks noChangeArrowheads="1"/>
          </p:cNvSpPr>
          <p:nvPr/>
        </p:nvSpPr>
        <p:spPr bwMode="auto">
          <a:xfrm>
            <a:off x="2286000" y="2438400"/>
            <a:ext cx="7620000" cy="173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nSpc>
                <a:spcPts val="3200"/>
              </a:lnSpc>
              <a:spcBef>
                <a:spcPct val="0"/>
              </a:spcBef>
            </a:pPr>
            <a:r>
              <a:rPr lang="en-US" altLang="en-US" sz="2400">
                <a:latin typeface="Times New Roman" panose="02020603050405020304" pitchFamily="18" charset="0"/>
              </a:rPr>
              <a:t> How willing are you to put your money at risk? How will</a:t>
            </a:r>
          </a:p>
          <a:p>
            <a:pPr>
              <a:lnSpc>
                <a:spcPts val="3200"/>
              </a:lnSpc>
              <a:spcBef>
                <a:spcPct val="0"/>
              </a:spcBef>
              <a:buNone/>
            </a:pPr>
            <a:r>
              <a:rPr lang="en-US" altLang="en-US" sz="2400">
                <a:latin typeface="Times New Roman" panose="02020603050405020304" pitchFamily="18" charset="0"/>
              </a:rPr>
              <a:t>  you feel if your business is operating at a net loss but you</a:t>
            </a:r>
          </a:p>
          <a:p>
            <a:pPr>
              <a:lnSpc>
                <a:spcPts val="3200"/>
              </a:lnSpc>
              <a:spcBef>
                <a:spcPct val="0"/>
              </a:spcBef>
              <a:buNone/>
            </a:pPr>
            <a:r>
              <a:rPr lang="en-US" altLang="en-US" sz="2400">
                <a:latin typeface="Times New Roman" panose="02020603050405020304" pitchFamily="18" charset="0"/>
              </a:rPr>
              <a:t>  will have to pay royalties on your gross income?</a:t>
            </a:r>
          </a:p>
          <a:p>
            <a:pPr>
              <a:lnSpc>
                <a:spcPts val="3200"/>
              </a:lnSpc>
              <a:spcBef>
                <a:spcPct val="0"/>
              </a:spcBef>
              <a:buNone/>
            </a:pPr>
            <a:endParaRPr lang="en-US" altLang="en-US" sz="2400">
              <a:latin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5D760E94-A479-48A4-8C42-2536D4DE3091}"/>
              </a:ext>
            </a:extLst>
          </p:cNvPr>
          <p:cNvSpPr>
            <a:spLocks noGrp="1" noChangeArrowheads="1"/>
          </p:cNvSpPr>
          <p:nvPr>
            <p:ph type="title"/>
          </p:nvPr>
        </p:nvSpPr>
        <p:spPr/>
        <p:txBody>
          <a:bodyPr>
            <a:normAutofit/>
          </a:bodyPr>
          <a:lstStyle/>
          <a:p>
            <a:pPr eaLnBrk="1" hangingPunct="1"/>
            <a:r>
              <a:rPr lang="en-US" altLang="en-US" sz="3600">
                <a:latin typeface="Times New Roman" panose="02020603050405020304" pitchFamily="18" charset="0"/>
              </a:rPr>
              <a:t>The Costs Involved With Buying a Franchise</a:t>
            </a:r>
            <a:br>
              <a:rPr lang="en-US" altLang="en-US" sz="3600">
                <a:latin typeface="Times New Roman" panose="02020603050405020304" pitchFamily="18" charset="0"/>
              </a:rPr>
            </a:br>
            <a:r>
              <a:rPr lang="en-US" altLang="en-US" sz="2000">
                <a:latin typeface="Times New Roman" panose="02020603050405020304" pitchFamily="18" charset="0"/>
              </a:rPr>
              <a:t>1 of 3</a:t>
            </a:r>
            <a:endParaRPr lang="en-US" altLang="en-US" sz="3600">
              <a:latin typeface="Times New Roman" panose="02020603050405020304" pitchFamily="18" charset="0"/>
            </a:endParaRPr>
          </a:p>
        </p:txBody>
      </p:sp>
      <p:sp>
        <p:nvSpPr>
          <p:cNvPr id="23555" name="Rectangle 3">
            <a:extLst>
              <a:ext uri="{FF2B5EF4-FFF2-40B4-BE49-F238E27FC236}">
                <a16:creationId xmlns:a16="http://schemas.microsoft.com/office/drawing/2014/main" id="{37B1ECD1-38F5-4579-A6BD-D6B57F1E2EC3}"/>
              </a:ext>
            </a:extLst>
          </p:cNvPr>
          <p:cNvSpPr>
            <a:spLocks noGrp="1" noChangeArrowheads="1"/>
          </p:cNvSpPr>
          <p:nvPr>
            <p:ph idx="1"/>
          </p:nvPr>
        </p:nvSpPr>
        <p:spPr/>
        <p:txBody>
          <a:bodyPr/>
          <a:lstStyle/>
          <a:p>
            <a:pPr eaLnBrk="1" hangingPunct="1"/>
            <a:r>
              <a:rPr lang="en-US" altLang="en-US">
                <a:latin typeface="Times New Roman" panose="02020603050405020304" pitchFamily="18" charset="0"/>
              </a:rPr>
              <a:t>Initial Franchise Fee</a:t>
            </a:r>
          </a:p>
          <a:p>
            <a:pPr lvl="1" eaLnBrk="1" hangingPunct="1"/>
            <a:r>
              <a:rPr lang="en-US" altLang="en-US">
                <a:latin typeface="Times New Roman" panose="02020603050405020304" pitchFamily="18" charset="0"/>
              </a:rPr>
              <a:t>The initial fee varies depending on the franchisor.</a:t>
            </a:r>
          </a:p>
          <a:p>
            <a:pPr eaLnBrk="1" hangingPunct="1"/>
            <a:r>
              <a:rPr lang="en-US" altLang="en-US">
                <a:latin typeface="Times New Roman" panose="02020603050405020304" pitchFamily="18" charset="0"/>
              </a:rPr>
              <a:t>Capital Requirements</a:t>
            </a:r>
          </a:p>
          <a:p>
            <a:pPr lvl="1" eaLnBrk="1" hangingPunct="1"/>
            <a:r>
              <a:rPr lang="en-US" altLang="en-US">
                <a:latin typeface="Times New Roman" panose="02020603050405020304" pitchFamily="18" charset="0"/>
              </a:rPr>
              <a:t>The costs vary but may include the cost of buying real estate, the cost of putting up a building, the purchase of inventory, and the cost of obtaining a business license.</a:t>
            </a:r>
          </a:p>
          <a:p>
            <a:pPr eaLnBrk="1" hangingPunct="1"/>
            <a:r>
              <a:rPr lang="en-US" altLang="en-US">
                <a:latin typeface="Times New Roman" panose="02020603050405020304" pitchFamily="18" charset="0"/>
              </a:rPr>
              <a:t>Continuing Royalty Payment</a:t>
            </a:r>
          </a:p>
          <a:p>
            <a:pPr lvl="1" eaLnBrk="1" hangingPunct="1"/>
            <a:r>
              <a:rPr lang="en-US" altLang="en-US">
                <a:latin typeface="Times New Roman" panose="02020603050405020304" pitchFamily="18" charset="0"/>
              </a:rPr>
              <a:t>Is usually around 5% of monthly gross income.</a:t>
            </a:r>
          </a:p>
          <a:p>
            <a:pPr eaLnBrk="1" hangingPunct="1"/>
            <a:endParaRPr lang="en-US" altLang="en-US">
              <a:latin typeface="Times New Roman" panose="02020603050405020304" pitchFamily="18" charset="0"/>
            </a:endParaRPr>
          </a:p>
        </p:txBody>
      </p:sp>
      <p:sp>
        <p:nvSpPr>
          <p:cNvPr id="23557" name="Footer Placeholder 5">
            <a:extLst>
              <a:ext uri="{FF2B5EF4-FFF2-40B4-BE49-F238E27FC236}">
                <a16:creationId xmlns:a16="http://schemas.microsoft.com/office/drawing/2014/main" id="{E39058F4-5CC2-4668-9358-78CE9BE55406}"/>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a:t>
            </a:r>
          </a:p>
        </p:txBody>
      </p:sp>
      <p:sp>
        <p:nvSpPr>
          <p:cNvPr id="23558" name="Slide Number Placeholder 7">
            <a:extLst>
              <a:ext uri="{FF2B5EF4-FFF2-40B4-BE49-F238E27FC236}">
                <a16:creationId xmlns:a16="http://schemas.microsoft.com/office/drawing/2014/main" id="{FE40EDD9-8009-476C-B052-FF58F45E37D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15-</a:t>
            </a:r>
            <a:fld id="{DC9B9A0B-28C6-49D5-B5E5-97EF1CD3E6ED}" type="slidenum">
              <a:rPr lang="en-US" altLang="en-US" sz="1400"/>
              <a:pPr>
                <a:spcBef>
                  <a:spcPct val="0"/>
                </a:spcBef>
                <a:buFontTx/>
                <a:buNone/>
              </a:pPr>
              <a:t>19</a:t>
            </a:fld>
            <a:endParaRPr lang="en-US" altLang="en-US" sz="1400"/>
          </a:p>
        </p:txBody>
      </p:sp>
      <p:sp>
        <p:nvSpPr>
          <p:cNvPr id="23556" name="Line 4">
            <a:extLst>
              <a:ext uri="{FF2B5EF4-FFF2-40B4-BE49-F238E27FC236}">
                <a16:creationId xmlns:a16="http://schemas.microsoft.com/office/drawing/2014/main" id="{C9324F8D-18A6-4355-A5B3-53C21DE6936A}"/>
              </a:ext>
            </a:extLst>
          </p:cNvPr>
          <p:cNvSpPr>
            <a:spLocks noChangeShapeType="1"/>
          </p:cNvSpPr>
          <p:nvPr/>
        </p:nvSpPr>
        <p:spPr bwMode="auto">
          <a:xfrm>
            <a:off x="1714500" y="1543050"/>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9C1DE00-844C-496F-9193-069468BB2378}"/>
              </a:ext>
            </a:extLst>
          </p:cNvPr>
          <p:cNvSpPr>
            <a:spLocks noGrp="1" noChangeArrowheads="1"/>
          </p:cNvSpPr>
          <p:nvPr>
            <p:ph type="title"/>
          </p:nvPr>
        </p:nvSpPr>
        <p:spPr/>
        <p:txBody>
          <a:bodyPr/>
          <a:lstStyle/>
          <a:p>
            <a:pPr eaLnBrk="1" hangingPunct="1"/>
            <a:r>
              <a:rPr lang="en-US" altLang="en-US" sz="3600">
                <a:latin typeface="Times New Roman" panose="02020603050405020304" pitchFamily="18" charset="0"/>
              </a:rPr>
              <a:t>Chapter Objectives</a:t>
            </a:r>
            <a:br>
              <a:rPr lang="en-US" altLang="en-US" sz="3600">
                <a:latin typeface="Times New Roman" panose="02020603050405020304" pitchFamily="18" charset="0"/>
              </a:rPr>
            </a:br>
            <a:r>
              <a:rPr lang="en-US" altLang="en-US" sz="2000">
                <a:latin typeface="Times New Roman" panose="02020603050405020304" pitchFamily="18" charset="0"/>
              </a:rPr>
              <a:t>1 of 2</a:t>
            </a:r>
          </a:p>
        </p:txBody>
      </p:sp>
      <p:sp>
        <p:nvSpPr>
          <p:cNvPr id="6147" name="Rectangle 3">
            <a:extLst>
              <a:ext uri="{FF2B5EF4-FFF2-40B4-BE49-F238E27FC236}">
                <a16:creationId xmlns:a16="http://schemas.microsoft.com/office/drawing/2014/main" id="{D238553C-E31F-4D2F-A50B-EA0B80D3F29E}"/>
              </a:ext>
            </a:extLst>
          </p:cNvPr>
          <p:cNvSpPr>
            <a:spLocks noGrp="1" noChangeArrowheads="1"/>
          </p:cNvSpPr>
          <p:nvPr>
            <p:ph idx="1"/>
          </p:nvPr>
        </p:nvSpPr>
        <p:spPr/>
        <p:txBody>
          <a:bodyPr/>
          <a:lstStyle/>
          <a:p>
            <a:pPr marL="609600" indent="-609600">
              <a:buFontTx/>
              <a:buAutoNum type="arabicPeriod"/>
            </a:pPr>
            <a:r>
              <a:rPr lang="en-US" altLang="en-US">
                <a:latin typeface="Times New Roman" panose="02020603050405020304" pitchFamily="18" charset="0"/>
              </a:rPr>
              <a:t>Explain franchising and how this form of business ownership works.</a:t>
            </a:r>
          </a:p>
          <a:p>
            <a:pPr marL="609600" indent="-609600">
              <a:buFontTx/>
              <a:buAutoNum type="arabicPeriod"/>
            </a:pPr>
            <a:r>
              <a:rPr lang="en-US" altLang="en-US">
                <a:latin typeface="Times New Roman" panose="02020603050405020304" pitchFamily="18" charset="0"/>
              </a:rPr>
              <a:t>Describe steps entrepreneurs can take to establish a franchise system.</a:t>
            </a:r>
          </a:p>
          <a:p>
            <a:pPr marL="609600" indent="-609600">
              <a:buFontTx/>
              <a:buAutoNum type="arabicPeriod"/>
            </a:pPr>
            <a:r>
              <a:rPr lang="en-US" altLang="en-US">
                <a:latin typeface="Times New Roman" panose="02020603050405020304" pitchFamily="18" charset="0"/>
              </a:rPr>
              <a:t>Become familiar with the advantages and disadvantages of establishing a franchise system.</a:t>
            </a:r>
          </a:p>
          <a:p>
            <a:pPr marL="609600" indent="-609600">
              <a:buFontTx/>
              <a:buAutoNum type="arabicPeriod"/>
            </a:pPr>
            <a:r>
              <a:rPr lang="en-US" altLang="en-US">
                <a:latin typeface="Times New Roman" panose="02020603050405020304" pitchFamily="18" charset="0"/>
              </a:rPr>
              <a:t>Describe actions and issues associated with the decision to buy a franchise.</a:t>
            </a:r>
          </a:p>
        </p:txBody>
      </p:sp>
      <p:sp>
        <p:nvSpPr>
          <p:cNvPr id="6150" name="Slide Number Placeholder 7">
            <a:extLst>
              <a:ext uri="{FF2B5EF4-FFF2-40B4-BE49-F238E27FC236}">
                <a16:creationId xmlns:a16="http://schemas.microsoft.com/office/drawing/2014/main" id="{8924D118-5DD7-45B4-AF5C-81620625320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15-</a:t>
            </a:r>
            <a:fld id="{14CA80DF-FC11-4428-BA10-4B23667B4D44}" type="slidenum">
              <a:rPr lang="en-US" altLang="en-US" sz="1400"/>
              <a:pPr>
                <a:spcBef>
                  <a:spcPct val="0"/>
                </a:spcBef>
                <a:buFontTx/>
                <a:buNone/>
              </a:pPr>
              <a:t>2</a:t>
            </a:fld>
            <a:endParaRPr lang="en-US" altLang="en-US" sz="1400"/>
          </a:p>
        </p:txBody>
      </p:sp>
      <p:sp>
        <p:nvSpPr>
          <p:cNvPr id="6148" name="Line 4">
            <a:extLst>
              <a:ext uri="{FF2B5EF4-FFF2-40B4-BE49-F238E27FC236}">
                <a16:creationId xmlns:a16="http://schemas.microsoft.com/office/drawing/2014/main" id="{65844676-5BC3-4570-9E90-7FDC98E91752}"/>
              </a:ext>
            </a:extLst>
          </p:cNvPr>
          <p:cNvSpPr>
            <a:spLocks noChangeShapeType="1"/>
          </p:cNvSpPr>
          <p:nvPr/>
        </p:nvSpPr>
        <p:spPr bwMode="auto">
          <a:xfrm>
            <a:off x="1524000" y="1619250"/>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283927D3-29B9-4C72-AFD8-7E9605A70389}"/>
              </a:ext>
            </a:extLst>
          </p:cNvPr>
          <p:cNvSpPr>
            <a:spLocks noGrp="1" noChangeArrowheads="1"/>
          </p:cNvSpPr>
          <p:nvPr>
            <p:ph type="title"/>
          </p:nvPr>
        </p:nvSpPr>
        <p:spPr/>
        <p:txBody>
          <a:bodyPr>
            <a:normAutofit/>
          </a:bodyPr>
          <a:lstStyle/>
          <a:p>
            <a:pPr eaLnBrk="1" hangingPunct="1"/>
            <a:r>
              <a:rPr lang="en-US" altLang="en-US" sz="3600">
                <a:latin typeface="Times New Roman" panose="02020603050405020304" pitchFamily="18" charset="0"/>
              </a:rPr>
              <a:t>The Costs Involved With Buying a Franchise</a:t>
            </a:r>
            <a:br>
              <a:rPr lang="en-US" altLang="en-US" sz="3600">
                <a:latin typeface="Times New Roman" panose="02020603050405020304" pitchFamily="18" charset="0"/>
              </a:rPr>
            </a:br>
            <a:r>
              <a:rPr lang="en-US" altLang="en-US" sz="2000">
                <a:latin typeface="Times New Roman" panose="02020603050405020304" pitchFamily="18" charset="0"/>
              </a:rPr>
              <a:t>2 of 3</a:t>
            </a:r>
            <a:endParaRPr lang="en-US" altLang="en-US" sz="3600">
              <a:latin typeface="Times New Roman" panose="02020603050405020304" pitchFamily="18" charset="0"/>
            </a:endParaRPr>
          </a:p>
        </p:txBody>
      </p:sp>
      <p:sp>
        <p:nvSpPr>
          <p:cNvPr id="24579" name="Rectangle 3">
            <a:extLst>
              <a:ext uri="{FF2B5EF4-FFF2-40B4-BE49-F238E27FC236}">
                <a16:creationId xmlns:a16="http://schemas.microsoft.com/office/drawing/2014/main" id="{87F12959-9503-4829-9F11-69FE8726040F}"/>
              </a:ext>
            </a:extLst>
          </p:cNvPr>
          <p:cNvSpPr>
            <a:spLocks noGrp="1" noChangeArrowheads="1"/>
          </p:cNvSpPr>
          <p:nvPr>
            <p:ph idx="1"/>
          </p:nvPr>
        </p:nvSpPr>
        <p:spPr/>
        <p:txBody>
          <a:bodyPr/>
          <a:lstStyle/>
          <a:p>
            <a:pPr eaLnBrk="1" hangingPunct="1"/>
            <a:r>
              <a:rPr lang="en-US" altLang="en-US">
                <a:latin typeface="Times New Roman" panose="02020603050405020304" pitchFamily="18" charset="0"/>
              </a:rPr>
              <a:t>Advertising Fees</a:t>
            </a:r>
          </a:p>
          <a:p>
            <a:pPr lvl="1" eaLnBrk="1" hangingPunct="1"/>
            <a:r>
              <a:rPr lang="en-US" altLang="en-US">
                <a:latin typeface="Times New Roman" panose="02020603050405020304" pitchFamily="18" charset="0"/>
              </a:rPr>
              <a:t>Franchisees are often required to pay into a national or regional advertising fund.</a:t>
            </a:r>
          </a:p>
          <a:p>
            <a:pPr eaLnBrk="1" hangingPunct="1"/>
            <a:r>
              <a:rPr lang="en-US" altLang="en-US">
                <a:latin typeface="Times New Roman" panose="02020603050405020304" pitchFamily="18" charset="0"/>
              </a:rPr>
              <a:t>Other Fees</a:t>
            </a:r>
          </a:p>
          <a:p>
            <a:pPr lvl="1" eaLnBrk="1" hangingPunct="1"/>
            <a:r>
              <a:rPr lang="en-US" altLang="en-US">
                <a:latin typeface="Times New Roman" panose="02020603050405020304" pitchFamily="18" charset="0"/>
              </a:rPr>
              <a:t>Other fees may be charged for various activities, including:</a:t>
            </a:r>
          </a:p>
          <a:p>
            <a:pPr lvl="2" eaLnBrk="1" hangingPunct="1"/>
            <a:r>
              <a:rPr lang="en-US" altLang="en-US">
                <a:latin typeface="Times New Roman" panose="02020603050405020304" pitchFamily="18" charset="0"/>
              </a:rPr>
              <a:t>Training additional staff.</a:t>
            </a:r>
          </a:p>
          <a:p>
            <a:pPr lvl="2" eaLnBrk="1" hangingPunct="1"/>
            <a:r>
              <a:rPr lang="en-US" altLang="en-US">
                <a:latin typeface="Times New Roman" panose="02020603050405020304" pitchFamily="18" charset="0"/>
              </a:rPr>
              <a:t>Providing management expertise when needed.</a:t>
            </a:r>
          </a:p>
          <a:p>
            <a:pPr lvl="2" eaLnBrk="1" hangingPunct="1"/>
            <a:r>
              <a:rPr lang="en-US" altLang="en-US">
                <a:latin typeface="Times New Roman" panose="02020603050405020304" pitchFamily="18" charset="0"/>
              </a:rPr>
              <a:t>Providing computer assistance.</a:t>
            </a:r>
          </a:p>
          <a:p>
            <a:pPr lvl="2" eaLnBrk="1" hangingPunct="1"/>
            <a:r>
              <a:rPr lang="en-US" altLang="en-US">
                <a:latin typeface="Times New Roman" panose="02020603050405020304" pitchFamily="18" charset="0"/>
              </a:rPr>
              <a:t>Providing a host of other items or support services.</a:t>
            </a:r>
          </a:p>
          <a:p>
            <a:pPr eaLnBrk="1" hangingPunct="1"/>
            <a:endParaRPr lang="en-US" altLang="en-US">
              <a:latin typeface="Times New Roman" panose="02020603050405020304" pitchFamily="18" charset="0"/>
            </a:endParaRPr>
          </a:p>
        </p:txBody>
      </p:sp>
      <p:sp>
        <p:nvSpPr>
          <p:cNvPr id="24581" name="Footer Placeholder 5">
            <a:extLst>
              <a:ext uri="{FF2B5EF4-FFF2-40B4-BE49-F238E27FC236}">
                <a16:creationId xmlns:a16="http://schemas.microsoft.com/office/drawing/2014/main" id="{18DF288B-0C7A-4E69-BA92-E409CB6CD5E4}"/>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a:t>
            </a:r>
          </a:p>
        </p:txBody>
      </p:sp>
      <p:sp>
        <p:nvSpPr>
          <p:cNvPr id="24582" name="Slide Number Placeholder 7">
            <a:extLst>
              <a:ext uri="{FF2B5EF4-FFF2-40B4-BE49-F238E27FC236}">
                <a16:creationId xmlns:a16="http://schemas.microsoft.com/office/drawing/2014/main" id="{291CA7ED-4F1A-489D-A679-FDB57336011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15-</a:t>
            </a:r>
            <a:fld id="{7E3524CA-05A9-46E3-838E-A63308EA637D}" type="slidenum">
              <a:rPr lang="en-US" altLang="en-US" sz="1400"/>
              <a:pPr>
                <a:spcBef>
                  <a:spcPct val="0"/>
                </a:spcBef>
                <a:buFontTx/>
                <a:buNone/>
              </a:pPr>
              <a:t>20</a:t>
            </a:fld>
            <a:endParaRPr lang="en-US" altLang="en-US" sz="1400"/>
          </a:p>
        </p:txBody>
      </p:sp>
      <p:sp>
        <p:nvSpPr>
          <p:cNvPr id="24580" name="Line 4">
            <a:extLst>
              <a:ext uri="{FF2B5EF4-FFF2-40B4-BE49-F238E27FC236}">
                <a16:creationId xmlns:a16="http://schemas.microsoft.com/office/drawing/2014/main" id="{EE9CF558-BFF6-4C17-AFB6-878878FF6289}"/>
              </a:ext>
            </a:extLst>
          </p:cNvPr>
          <p:cNvSpPr>
            <a:spLocks noChangeShapeType="1"/>
          </p:cNvSpPr>
          <p:nvPr/>
        </p:nvSpPr>
        <p:spPr bwMode="auto">
          <a:xfrm>
            <a:off x="1695450" y="1514475"/>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52BF3C96-C0C8-44C7-B26C-43CC753335B7}"/>
              </a:ext>
            </a:extLst>
          </p:cNvPr>
          <p:cNvSpPr>
            <a:spLocks noGrp="1" noChangeArrowheads="1"/>
          </p:cNvSpPr>
          <p:nvPr>
            <p:ph type="title"/>
          </p:nvPr>
        </p:nvSpPr>
        <p:spPr/>
        <p:txBody>
          <a:bodyPr/>
          <a:lstStyle/>
          <a:p>
            <a:pPr eaLnBrk="1" hangingPunct="1"/>
            <a:r>
              <a:rPr lang="en-US" altLang="en-US" sz="3600">
                <a:latin typeface="Times New Roman" panose="02020603050405020304" pitchFamily="18" charset="0"/>
              </a:rPr>
              <a:t>The Costs Involved With Buying a Franchise</a:t>
            </a:r>
            <a:br>
              <a:rPr lang="en-US" altLang="en-US" sz="3600">
                <a:latin typeface="Times New Roman" panose="02020603050405020304" pitchFamily="18" charset="0"/>
              </a:rPr>
            </a:br>
            <a:r>
              <a:rPr lang="en-US" altLang="en-US" sz="2000">
                <a:latin typeface="Times New Roman" panose="02020603050405020304" pitchFamily="18" charset="0"/>
              </a:rPr>
              <a:t>3 of 3</a:t>
            </a:r>
          </a:p>
        </p:txBody>
      </p:sp>
      <p:sp>
        <p:nvSpPr>
          <p:cNvPr id="25604" name="Footer Placeholder 5">
            <a:extLst>
              <a:ext uri="{FF2B5EF4-FFF2-40B4-BE49-F238E27FC236}">
                <a16:creationId xmlns:a16="http://schemas.microsoft.com/office/drawing/2014/main" id="{3245415F-CF77-4944-B549-50F3E895D5C0}"/>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a:t>
            </a:r>
          </a:p>
        </p:txBody>
      </p:sp>
      <p:sp>
        <p:nvSpPr>
          <p:cNvPr id="25605" name="Slide Number Placeholder 6">
            <a:extLst>
              <a:ext uri="{FF2B5EF4-FFF2-40B4-BE49-F238E27FC236}">
                <a16:creationId xmlns:a16="http://schemas.microsoft.com/office/drawing/2014/main" id="{86FCC026-E122-4161-AA04-EC84ACC75FF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15-</a:t>
            </a:r>
            <a:fld id="{06562100-1DF4-4A67-B6F3-0884673C789F}" type="slidenum">
              <a:rPr lang="en-US" altLang="en-US" sz="1400"/>
              <a:pPr>
                <a:spcBef>
                  <a:spcPct val="0"/>
                </a:spcBef>
                <a:buFontTx/>
                <a:buNone/>
              </a:pPr>
              <a:t>21</a:t>
            </a:fld>
            <a:endParaRPr lang="en-US" altLang="en-US" sz="1400"/>
          </a:p>
        </p:txBody>
      </p:sp>
      <p:sp>
        <p:nvSpPr>
          <p:cNvPr id="25603" name="Line 3">
            <a:extLst>
              <a:ext uri="{FF2B5EF4-FFF2-40B4-BE49-F238E27FC236}">
                <a16:creationId xmlns:a16="http://schemas.microsoft.com/office/drawing/2014/main" id="{F62AE8CD-AB8C-48AC-97A1-241C5983165D}"/>
              </a:ext>
            </a:extLst>
          </p:cNvPr>
          <p:cNvSpPr>
            <a:spLocks noChangeShapeType="1"/>
          </p:cNvSpPr>
          <p:nvPr/>
        </p:nvSpPr>
        <p:spPr bwMode="auto">
          <a:xfrm>
            <a:off x="1666875" y="1600200"/>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25606" name="Picture 1">
            <a:extLst>
              <a:ext uri="{FF2B5EF4-FFF2-40B4-BE49-F238E27FC236}">
                <a16:creationId xmlns:a16="http://schemas.microsoft.com/office/drawing/2014/main" id="{21A53986-500E-40AE-B46E-0833AD8F9BD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33601" y="2134277"/>
            <a:ext cx="7877175" cy="391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F22739BB-ECB6-4B5C-963B-9ED7F8D7E1F8}"/>
              </a:ext>
            </a:extLst>
          </p:cNvPr>
          <p:cNvSpPr>
            <a:spLocks noGrp="1" noChangeArrowheads="1"/>
          </p:cNvSpPr>
          <p:nvPr>
            <p:ph type="title"/>
          </p:nvPr>
        </p:nvSpPr>
        <p:spPr>
          <a:xfrm>
            <a:off x="819150" y="609600"/>
            <a:ext cx="10534650" cy="1324887"/>
          </a:xfrm>
        </p:spPr>
        <p:txBody>
          <a:bodyPr>
            <a:normAutofit/>
          </a:bodyPr>
          <a:lstStyle/>
          <a:p>
            <a:pPr algn="ctr" eaLnBrk="1" hangingPunct="1"/>
            <a:r>
              <a:rPr lang="en-US" altLang="en-US" sz="2800" dirty="0">
                <a:latin typeface="Times New Roman" panose="02020603050405020304" pitchFamily="18" charset="0"/>
              </a:rPr>
              <a:t>Advantages and Disadvantages of Buying a Franchise</a:t>
            </a:r>
          </a:p>
        </p:txBody>
      </p:sp>
      <p:sp>
        <p:nvSpPr>
          <p:cNvPr id="26634" name="Footer Placeholder 10">
            <a:extLst>
              <a:ext uri="{FF2B5EF4-FFF2-40B4-BE49-F238E27FC236}">
                <a16:creationId xmlns:a16="http://schemas.microsoft.com/office/drawing/2014/main" id="{1FB04CA0-7DD5-4FFC-9F29-F4C39AEB55D7}"/>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a:t>
            </a:r>
          </a:p>
        </p:txBody>
      </p:sp>
      <p:sp>
        <p:nvSpPr>
          <p:cNvPr id="26635" name="Slide Number Placeholder 12">
            <a:extLst>
              <a:ext uri="{FF2B5EF4-FFF2-40B4-BE49-F238E27FC236}">
                <a16:creationId xmlns:a16="http://schemas.microsoft.com/office/drawing/2014/main" id="{53269BF4-6F34-4053-A26F-31BD3301807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15-</a:t>
            </a:r>
            <a:fld id="{884B1283-6259-45A2-AF22-61C1566FCC87}" type="slidenum">
              <a:rPr lang="en-US" altLang="en-US" sz="1400"/>
              <a:pPr>
                <a:spcBef>
                  <a:spcPct val="0"/>
                </a:spcBef>
                <a:buFontTx/>
                <a:buNone/>
              </a:pPr>
              <a:t>22</a:t>
            </a:fld>
            <a:endParaRPr lang="en-US" altLang="en-US" sz="1400"/>
          </a:p>
        </p:txBody>
      </p:sp>
      <p:sp>
        <p:nvSpPr>
          <p:cNvPr id="26628" name="Line 6">
            <a:extLst>
              <a:ext uri="{FF2B5EF4-FFF2-40B4-BE49-F238E27FC236}">
                <a16:creationId xmlns:a16="http://schemas.microsoft.com/office/drawing/2014/main" id="{90C4B814-1281-4895-8EFC-DC4757242848}"/>
              </a:ext>
            </a:extLst>
          </p:cNvPr>
          <p:cNvSpPr>
            <a:spLocks noChangeShapeType="1"/>
          </p:cNvSpPr>
          <p:nvPr/>
        </p:nvSpPr>
        <p:spPr bwMode="auto">
          <a:xfrm>
            <a:off x="1981200" y="1905000"/>
            <a:ext cx="8229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29" name="Line 7">
            <a:extLst>
              <a:ext uri="{FF2B5EF4-FFF2-40B4-BE49-F238E27FC236}">
                <a16:creationId xmlns:a16="http://schemas.microsoft.com/office/drawing/2014/main" id="{98962C9A-F60F-43BC-A4C4-8BCC929BD896}"/>
              </a:ext>
            </a:extLst>
          </p:cNvPr>
          <p:cNvSpPr>
            <a:spLocks noChangeShapeType="1"/>
          </p:cNvSpPr>
          <p:nvPr/>
        </p:nvSpPr>
        <p:spPr bwMode="auto">
          <a:xfrm>
            <a:off x="5791200" y="1905000"/>
            <a:ext cx="0" cy="441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30" name="Text Box 8">
            <a:extLst>
              <a:ext uri="{FF2B5EF4-FFF2-40B4-BE49-F238E27FC236}">
                <a16:creationId xmlns:a16="http://schemas.microsoft.com/office/drawing/2014/main" id="{14195766-1642-40A2-8149-96EF994D1965}"/>
              </a:ext>
            </a:extLst>
          </p:cNvPr>
          <p:cNvSpPr txBox="1">
            <a:spLocks noChangeArrowheads="1"/>
          </p:cNvSpPr>
          <p:nvPr/>
        </p:nvSpPr>
        <p:spPr bwMode="auto">
          <a:xfrm>
            <a:off x="1981200" y="1447800"/>
            <a:ext cx="2438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buFontTx/>
              <a:buNone/>
            </a:pPr>
            <a:r>
              <a:rPr lang="en-US" altLang="en-US" sz="2000">
                <a:latin typeface="Times New Roman" panose="02020603050405020304" pitchFamily="18" charset="0"/>
              </a:rPr>
              <a:t>Advantages</a:t>
            </a:r>
          </a:p>
        </p:txBody>
      </p:sp>
      <p:sp>
        <p:nvSpPr>
          <p:cNvPr id="26631" name="Text Box 9">
            <a:extLst>
              <a:ext uri="{FF2B5EF4-FFF2-40B4-BE49-F238E27FC236}">
                <a16:creationId xmlns:a16="http://schemas.microsoft.com/office/drawing/2014/main" id="{6CA32962-B52D-4065-983D-5D42666B701A}"/>
              </a:ext>
            </a:extLst>
          </p:cNvPr>
          <p:cNvSpPr txBox="1">
            <a:spLocks noChangeArrowheads="1"/>
          </p:cNvSpPr>
          <p:nvPr/>
        </p:nvSpPr>
        <p:spPr bwMode="auto">
          <a:xfrm>
            <a:off x="5867400" y="1447800"/>
            <a:ext cx="2438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buFontTx/>
              <a:buNone/>
            </a:pPr>
            <a:r>
              <a:rPr lang="en-US" altLang="en-US" sz="2000">
                <a:latin typeface="Times New Roman" panose="02020603050405020304" pitchFamily="18" charset="0"/>
              </a:rPr>
              <a:t>Disadvantages</a:t>
            </a:r>
          </a:p>
        </p:txBody>
      </p:sp>
      <p:sp>
        <p:nvSpPr>
          <p:cNvPr id="26632" name="Text Box 10">
            <a:extLst>
              <a:ext uri="{FF2B5EF4-FFF2-40B4-BE49-F238E27FC236}">
                <a16:creationId xmlns:a16="http://schemas.microsoft.com/office/drawing/2014/main" id="{65F0FCD5-0C75-441A-9555-ECD5E94E46CE}"/>
              </a:ext>
            </a:extLst>
          </p:cNvPr>
          <p:cNvSpPr txBox="1">
            <a:spLocks noChangeArrowheads="1"/>
          </p:cNvSpPr>
          <p:nvPr/>
        </p:nvSpPr>
        <p:spPr bwMode="auto">
          <a:xfrm>
            <a:off x="1752600" y="1985964"/>
            <a:ext cx="4038600" cy="437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r>
              <a:rPr lang="en-US" altLang="en-US" sz="1800">
                <a:latin typeface="Times New Roman" panose="02020603050405020304" pitchFamily="18" charset="0"/>
              </a:rPr>
              <a:t> </a:t>
            </a:r>
            <a:r>
              <a:rPr lang="en-US" altLang="en-US" sz="2000">
                <a:latin typeface="Times New Roman" panose="02020603050405020304" pitchFamily="18" charset="0"/>
              </a:rPr>
              <a:t>A proven product or service within</a:t>
            </a:r>
          </a:p>
          <a:p>
            <a:pPr eaLnBrk="1" hangingPunct="1">
              <a:spcBef>
                <a:spcPct val="50000"/>
              </a:spcBef>
              <a:buFontTx/>
              <a:buNone/>
            </a:pPr>
            <a:r>
              <a:rPr lang="en-US" altLang="en-US" sz="2000">
                <a:latin typeface="Times New Roman" panose="02020603050405020304" pitchFamily="18" charset="0"/>
              </a:rPr>
              <a:t>  an established market.</a:t>
            </a:r>
          </a:p>
          <a:p>
            <a:pPr eaLnBrk="1" hangingPunct="1">
              <a:lnSpc>
                <a:spcPct val="70000"/>
              </a:lnSpc>
              <a:spcBef>
                <a:spcPct val="50000"/>
              </a:spcBef>
            </a:pPr>
            <a:r>
              <a:rPr lang="en-US" altLang="en-US" sz="2000">
                <a:latin typeface="Times New Roman" panose="02020603050405020304" pitchFamily="18" charset="0"/>
              </a:rPr>
              <a:t> An established trademark or </a:t>
            </a:r>
          </a:p>
          <a:p>
            <a:pPr eaLnBrk="1" hangingPunct="1">
              <a:lnSpc>
                <a:spcPct val="70000"/>
              </a:lnSpc>
              <a:spcBef>
                <a:spcPct val="50000"/>
              </a:spcBef>
              <a:buFontTx/>
              <a:buNone/>
            </a:pPr>
            <a:r>
              <a:rPr lang="en-US" altLang="en-US" sz="2000">
                <a:latin typeface="Times New Roman" panose="02020603050405020304" pitchFamily="18" charset="0"/>
              </a:rPr>
              <a:t>  business system.</a:t>
            </a:r>
          </a:p>
          <a:p>
            <a:pPr eaLnBrk="1" hangingPunct="1">
              <a:spcBef>
                <a:spcPct val="50000"/>
              </a:spcBef>
            </a:pPr>
            <a:r>
              <a:rPr lang="en-US" altLang="en-US" sz="2000">
                <a:latin typeface="Times New Roman" panose="02020603050405020304" pitchFamily="18" charset="0"/>
              </a:rPr>
              <a:t> Franchisor’s training, technical</a:t>
            </a:r>
          </a:p>
          <a:p>
            <a:pPr eaLnBrk="1" hangingPunct="1">
              <a:spcBef>
                <a:spcPct val="50000"/>
              </a:spcBef>
              <a:buFontTx/>
              <a:buNone/>
            </a:pPr>
            <a:r>
              <a:rPr lang="en-US" altLang="en-US" sz="2000">
                <a:latin typeface="Times New Roman" panose="02020603050405020304" pitchFamily="18" charset="0"/>
              </a:rPr>
              <a:t>  expertise, and managerial expertise.</a:t>
            </a:r>
          </a:p>
          <a:p>
            <a:pPr eaLnBrk="1" hangingPunct="1">
              <a:spcBef>
                <a:spcPct val="50000"/>
              </a:spcBef>
            </a:pPr>
            <a:r>
              <a:rPr lang="en-US" altLang="en-US" sz="2000">
                <a:latin typeface="Times New Roman" panose="02020603050405020304" pitchFamily="18" charset="0"/>
              </a:rPr>
              <a:t> An established marketing network.</a:t>
            </a:r>
          </a:p>
          <a:p>
            <a:pPr eaLnBrk="1" hangingPunct="1">
              <a:spcBef>
                <a:spcPct val="50000"/>
              </a:spcBef>
            </a:pPr>
            <a:r>
              <a:rPr lang="en-US" altLang="en-US" sz="2000">
                <a:latin typeface="Times New Roman" panose="02020603050405020304" pitchFamily="18" charset="0"/>
              </a:rPr>
              <a:t> Franchisor ongoing support.</a:t>
            </a:r>
          </a:p>
          <a:p>
            <a:pPr eaLnBrk="1" hangingPunct="1">
              <a:spcBef>
                <a:spcPct val="50000"/>
              </a:spcBef>
            </a:pPr>
            <a:r>
              <a:rPr lang="en-US" altLang="en-US" sz="2000">
                <a:latin typeface="Times New Roman" panose="02020603050405020304" pitchFamily="18" charset="0"/>
              </a:rPr>
              <a:t> Availability of financing.</a:t>
            </a:r>
          </a:p>
          <a:p>
            <a:pPr eaLnBrk="1" hangingPunct="1">
              <a:spcBef>
                <a:spcPct val="50000"/>
              </a:spcBef>
            </a:pPr>
            <a:r>
              <a:rPr lang="en-US" altLang="en-US" sz="2000">
                <a:latin typeface="Times New Roman" panose="02020603050405020304" pitchFamily="18" charset="0"/>
              </a:rPr>
              <a:t> Potential for business growth.</a:t>
            </a:r>
          </a:p>
        </p:txBody>
      </p:sp>
      <p:sp>
        <p:nvSpPr>
          <p:cNvPr id="26633" name="Text Box 11">
            <a:extLst>
              <a:ext uri="{FF2B5EF4-FFF2-40B4-BE49-F238E27FC236}">
                <a16:creationId xmlns:a16="http://schemas.microsoft.com/office/drawing/2014/main" id="{4B598756-55F4-42BF-B8F4-5D5F46CD0625}"/>
              </a:ext>
            </a:extLst>
          </p:cNvPr>
          <p:cNvSpPr txBox="1">
            <a:spLocks noChangeArrowheads="1"/>
          </p:cNvSpPr>
          <p:nvPr/>
        </p:nvSpPr>
        <p:spPr bwMode="auto">
          <a:xfrm>
            <a:off x="5867400" y="1985963"/>
            <a:ext cx="4495800" cy="409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r>
              <a:rPr lang="en-US" altLang="en-US" sz="1600">
                <a:latin typeface="Times New Roman" panose="02020603050405020304" pitchFamily="18" charset="0"/>
              </a:rPr>
              <a:t> </a:t>
            </a:r>
            <a:r>
              <a:rPr lang="en-US" altLang="en-US" sz="2000">
                <a:latin typeface="Times New Roman" panose="02020603050405020304" pitchFamily="18" charset="0"/>
              </a:rPr>
              <a:t>Cost of the franchise.</a:t>
            </a:r>
          </a:p>
          <a:p>
            <a:pPr eaLnBrk="1" hangingPunct="1">
              <a:spcBef>
                <a:spcPct val="50000"/>
              </a:spcBef>
            </a:pPr>
            <a:r>
              <a:rPr lang="en-US" altLang="en-US" sz="2000">
                <a:latin typeface="Times New Roman" panose="02020603050405020304" pitchFamily="18" charset="0"/>
              </a:rPr>
              <a:t> Restrictions on creativity.</a:t>
            </a:r>
          </a:p>
          <a:p>
            <a:pPr eaLnBrk="1" hangingPunct="1">
              <a:spcBef>
                <a:spcPct val="50000"/>
              </a:spcBef>
            </a:pPr>
            <a:r>
              <a:rPr lang="en-US" altLang="en-US" sz="2000">
                <a:latin typeface="Times New Roman" panose="02020603050405020304" pitchFamily="18" charset="0"/>
              </a:rPr>
              <a:t> Duration and nature of the commitment.</a:t>
            </a:r>
          </a:p>
          <a:p>
            <a:pPr eaLnBrk="1" hangingPunct="1">
              <a:spcBef>
                <a:spcPct val="50000"/>
              </a:spcBef>
            </a:pPr>
            <a:r>
              <a:rPr lang="en-US" altLang="en-US" sz="2000">
                <a:latin typeface="Times New Roman" panose="02020603050405020304" pitchFamily="18" charset="0"/>
              </a:rPr>
              <a:t> Risk of fraud, misunderstandings, or </a:t>
            </a:r>
          </a:p>
          <a:p>
            <a:pPr eaLnBrk="1" hangingPunct="1">
              <a:spcBef>
                <a:spcPct val="50000"/>
              </a:spcBef>
              <a:buFontTx/>
              <a:buNone/>
            </a:pPr>
            <a:r>
              <a:rPr lang="en-US" altLang="en-US" sz="2000">
                <a:latin typeface="Times New Roman" panose="02020603050405020304" pitchFamily="18" charset="0"/>
              </a:rPr>
              <a:t>  lack of franchisor commitment.</a:t>
            </a:r>
          </a:p>
          <a:p>
            <a:pPr eaLnBrk="1" hangingPunct="1">
              <a:spcBef>
                <a:spcPct val="50000"/>
              </a:spcBef>
            </a:pPr>
            <a:r>
              <a:rPr lang="en-US" altLang="en-US" sz="2000">
                <a:latin typeface="Times New Roman" panose="02020603050405020304" pitchFamily="18" charset="0"/>
              </a:rPr>
              <a:t> Problems of termination or transfer.</a:t>
            </a:r>
          </a:p>
          <a:p>
            <a:pPr eaLnBrk="1" hangingPunct="1">
              <a:spcBef>
                <a:spcPct val="50000"/>
              </a:spcBef>
            </a:pPr>
            <a:r>
              <a:rPr lang="en-US" altLang="en-US" sz="2000">
                <a:latin typeface="Times New Roman" panose="02020603050405020304" pitchFamily="18" charset="0"/>
              </a:rPr>
              <a:t> Poor performance on the part of other</a:t>
            </a:r>
          </a:p>
          <a:p>
            <a:pPr eaLnBrk="1" hangingPunct="1">
              <a:spcBef>
                <a:spcPct val="50000"/>
              </a:spcBef>
              <a:buFontTx/>
              <a:buNone/>
            </a:pPr>
            <a:r>
              <a:rPr lang="en-US" altLang="en-US" sz="2000">
                <a:latin typeface="Times New Roman" panose="02020603050405020304" pitchFamily="18" charset="0"/>
              </a:rPr>
              <a:t>  franchisees.</a:t>
            </a:r>
          </a:p>
          <a:p>
            <a:pPr eaLnBrk="1" hangingPunct="1">
              <a:spcBef>
                <a:spcPct val="50000"/>
              </a:spcBef>
            </a:pPr>
            <a:r>
              <a:rPr lang="en-US" altLang="en-US" sz="2000">
                <a:latin typeface="Times New Roman" panose="02020603050405020304" pitchFamily="18" charset="0"/>
              </a:rPr>
              <a:t> Potential for failure.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45E1502A-D046-419B-9C66-A5154272A5D1}"/>
              </a:ext>
            </a:extLst>
          </p:cNvPr>
          <p:cNvSpPr>
            <a:spLocks noGrp="1" noChangeArrowheads="1"/>
          </p:cNvSpPr>
          <p:nvPr>
            <p:ph type="title"/>
          </p:nvPr>
        </p:nvSpPr>
        <p:spPr>
          <a:xfrm>
            <a:off x="838200" y="608925"/>
            <a:ext cx="10515600" cy="991276"/>
          </a:xfrm>
        </p:spPr>
        <p:txBody>
          <a:bodyPr/>
          <a:lstStyle/>
          <a:p>
            <a:pPr eaLnBrk="1" hangingPunct="1"/>
            <a:r>
              <a:rPr lang="en-US" altLang="en-US" sz="3600" dirty="0">
                <a:latin typeface="Times New Roman" panose="02020603050405020304" pitchFamily="18" charset="0"/>
              </a:rPr>
              <a:t>Seven Steps in Purchasing a Franchise</a:t>
            </a:r>
          </a:p>
        </p:txBody>
      </p:sp>
      <p:sp>
        <p:nvSpPr>
          <p:cNvPr id="27653" name="Footer Placeholder 5">
            <a:extLst>
              <a:ext uri="{FF2B5EF4-FFF2-40B4-BE49-F238E27FC236}">
                <a16:creationId xmlns:a16="http://schemas.microsoft.com/office/drawing/2014/main" id="{5A9B905E-78FB-4B5A-AA31-80A0150E3462}"/>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a:t>
            </a:r>
          </a:p>
        </p:txBody>
      </p:sp>
      <p:sp>
        <p:nvSpPr>
          <p:cNvPr id="27654" name="Slide Number Placeholder 6">
            <a:extLst>
              <a:ext uri="{FF2B5EF4-FFF2-40B4-BE49-F238E27FC236}">
                <a16:creationId xmlns:a16="http://schemas.microsoft.com/office/drawing/2014/main" id="{871A56ED-DB78-42B1-97FE-53D029ECCE3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15-</a:t>
            </a:r>
            <a:fld id="{72B1CB36-2FFF-410B-A469-7CAAB24AB32D}" type="slidenum">
              <a:rPr lang="en-US" altLang="en-US" sz="1400"/>
              <a:pPr>
                <a:spcBef>
                  <a:spcPct val="0"/>
                </a:spcBef>
                <a:buFontTx/>
                <a:buNone/>
              </a:pPr>
              <a:t>23</a:t>
            </a:fld>
            <a:endParaRPr lang="en-US" altLang="en-US" sz="1400"/>
          </a:p>
        </p:txBody>
      </p:sp>
      <p:pic>
        <p:nvPicPr>
          <p:cNvPr id="27652" name="Picture 7">
            <a:extLst>
              <a:ext uri="{FF2B5EF4-FFF2-40B4-BE49-F238E27FC236}">
                <a16:creationId xmlns:a16="http://schemas.microsoft.com/office/drawing/2014/main" id="{A24C1998-6ED9-4327-87F5-45E98FCF45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0314" y="1462089"/>
            <a:ext cx="7177087" cy="486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A3DD8B40-3B2B-43F6-9EF8-7F5DDD0D30D9}"/>
              </a:ext>
            </a:extLst>
          </p:cNvPr>
          <p:cNvSpPr>
            <a:spLocks noGrp="1" noChangeArrowheads="1"/>
          </p:cNvSpPr>
          <p:nvPr>
            <p:ph type="title"/>
          </p:nvPr>
        </p:nvSpPr>
        <p:spPr/>
        <p:txBody>
          <a:bodyPr/>
          <a:lstStyle/>
          <a:p>
            <a:pPr eaLnBrk="1" hangingPunct="1"/>
            <a:r>
              <a:rPr lang="en-US" altLang="en-US" sz="3600">
                <a:latin typeface="Times New Roman" panose="02020603050405020304" pitchFamily="18" charset="0"/>
              </a:rPr>
              <a:t>Watch Out! Common Misconceptions About Franchising</a:t>
            </a:r>
          </a:p>
        </p:txBody>
      </p:sp>
      <p:sp>
        <p:nvSpPr>
          <p:cNvPr id="28678" name="Footer Placeholder 6">
            <a:extLst>
              <a:ext uri="{FF2B5EF4-FFF2-40B4-BE49-F238E27FC236}">
                <a16:creationId xmlns:a16="http://schemas.microsoft.com/office/drawing/2014/main" id="{B709700F-7B02-4163-AC1F-F2277AE36738}"/>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a:t>
            </a:r>
          </a:p>
        </p:txBody>
      </p:sp>
      <p:sp>
        <p:nvSpPr>
          <p:cNvPr id="28679" name="Slide Number Placeholder 7">
            <a:extLst>
              <a:ext uri="{FF2B5EF4-FFF2-40B4-BE49-F238E27FC236}">
                <a16:creationId xmlns:a16="http://schemas.microsoft.com/office/drawing/2014/main" id="{38865656-49E7-40D2-99CD-60126EFEFAB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15-</a:t>
            </a:r>
            <a:fld id="{0D04BEA9-CA0D-4C97-A3E8-C3F0958F9920}" type="slidenum">
              <a:rPr lang="en-US" altLang="en-US" sz="1400"/>
              <a:pPr>
                <a:spcBef>
                  <a:spcPct val="0"/>
                </a:spcBef>
                <a:buFontTx/>
                <a:buNone/>
              </a:pPr>
              <a:t>24</a:t>
            </a:fld>
            <a:endParaRPr lang="en-US" altLang="en-US" sz="1400"/>
          </a:p>
        </p:txBody>
      </p:sp>
      <p:sp>
        <p:nvSpPr>
          <p:cNvPr id="28676" name="Rectangle 7">
            <a:extLst>
              <a:ext uri="{FF2B5EF4-FFF2-40B4-BE49-F238E27FC236}">
                <a16:creationId xmlns:a16="http://schemas.microsoft.com/office/drawing/2014/main" id="{0293EB66-30E2-4547-93EE-6A58D78B95C4}"/>
              </a:ext>
            </a:extLst>
          </p:cNvPr>
          <p:cNvSpPr>
            <a:spLocks noChangeArrowheads="1"/>
          </p:cNvSpPr>
          <p:nvPr/>
        </p:nvSpPr>
        <p:spPr bwMode="auto">
          <a:xfrm>
            <a:off x="1905000" y="1981200"/>
            <a:ext cx="8382000" cy="38100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endParaRPr lang="en-US" altLang="en-US" sz="4000">
              <a:latin typeface="Times New Roman" panose="02020603050405020304" pitchFamily="18" charset="0"/>
            </a:endParaRPr>
          </a:p>
        </p:txBody>
      </p:sp>
      <p:sp>
        <p:nvSpPr>
          <p:cNvPr id="28677" name="Text Box 8">
            <a:extLst>
              <a:ext uri="{FF2B5EF4-FFF2-40B4-BE49-F238E27FC236}">
                <a16:creationId xmlns:a16="http://schemas.microsoft.com/office/drawing/2014/main" id="{4CA68EC7-353B-4F08-B590-3B640A008526}"/>
              </a:ext>
            </a:extLst>
          </p:cNvPr>
          <p:cNvSpPr txBox="1">
            <a:spLocks noChangeArrowheads="1"/>
          </p:cNvSpPr>
          <p:nvPr/>
        </p:nvSpPr>
        <p:spPr bwMode="auto">
          <a:xfrm>
            <a:off x="2057400" y="2133601"/>
            <a:ext cx="8229600"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lnSpc>
                <a:spcPct val="80000"/>
              </a:lnSpc>
              <a:spcBef>
                <a:spcPct val="50000"/>
              </a:spcBef>
            </a:pPr>
            <a:r>
              <a:rPr lang="en-US" altLang="en-US" sz="2000">
                <a:latin typeface="Times New Roman" panose="02020603050405020304" pitchFamily="18" charset="0"/>
              </a:rPr>
              <a:t> Franchising is a safe investment.</a:t>
            </a:r>
          </a:p>
          <a:p>
            <a:pPr eaLnBrk="1" hangingPunct="1">
              <a:lnSpc>
                <a:spcPct val="80000"/>
              </a:lnSpc>
              <a:spcBef>
                <a:spcPct val="50000"/>
              </a:spcBef>
            </a:pPr>
            <a:r>
              <a:rPr lang="en-US" altLang="en-US" sz="2000">
                <a:latin typeface="Times New Roman" panose="02020603050405020304" pitchFamily="18" charset="0"/>
              </a:rPr>
              <a:t> A strong industry ensures franchise success.</a:t>
            </a:r>
          </a:p>
          <a:p>
            <a:pPr eaLnBrk="1" hangingPunct="1">
              <a:lnSpc>
                <a:spcPct val="80000"/>
              </a:lnSpc>
              <a:spcBef>
                <a:spcPct val="50000"/>
              </a:spcBef>
            </a:pPr>
            <a:r>
              <a:rPr lang="en-US" altLang="en-US" sz="2000">
                <a:latin typeface="Times New Roman" panose="02020603050405020304" pitchFamily="18" charset="0"/>
              </a:rPr>
              <a:t> A franchise is a “proven” business system.</a:t>
            </a:r>
          </a:p>
          <a:p>
            <a:pPr eaLnBrk="1" hangingPunct="1">
              <a:lnSpc>
                <a:spcPct val="80000"/>
              </a:lnSpc>
              <a:spcBef>
                <a:spcPct val="50000"/>
              </a:spcBef>
            </a:pPr>
            <a:r>
              <a:rPr lang="en-US" altLang="en-US" sz="2000">
                <a:latin typeface="Times New Roman" panose="02020603050405020304" pitchFamily="18" charset="0"/>
              </a:rPr>
              <a:t> There is no need to hire a franchise attorney or an accountant.</a:t>
            </a:r>
          </a:p>
          <a:p>
            <a:pPr eaLnBrk="1" hangingPunct="1">
              <a:lnSpc>
                <a:spcPct val="80000"/>
              </a:lnSpc>
              <a:spcBef>
                <a:spcPct val="50000"/>
              </a:spcBef>
            </a:pPr>
            <a:r>
              <a:rPr lang="en-US" altLang="en-US" sz="2000">
                <a:latin typeface="Times New Roman" panose="02020603050405020304" pitchFamily="18" charset="0"/>
              </a:rPr>
              <a:t> The best systems grow rapidly and it is best to be part of a rapid-growth</a:t>
            </a:r>
          </a:p>
          <a:p>
            <a:pPr eaLnBrk="1" hangingPunct="1">
              <a:lnSpc>
                <a:spcPct val="80000"/>
              </a:lnSpc>
              <a:spcBef>
                <a:spcPct val="50000"/>
              </a:spcBef>
              <a:buFontTx/>
              <a:buNone/>
            </a:pPr>
            <a:r>
              <a:rPr lang="en-US" altLang="en-US" sz="2000">
                <a:latin typeface="Times New Roman" panose="02020603050405020304" pitchFamily="18" charset="0"/>
              </a:rPr>
              <a:t>   system.</a:t>
            </a:r>
          </a:p>
          <a:p>
            <a:pPr eaLnBrk="1" hangingPunct="1">
              <a:lnSpc>
                <a:spcPct val="80000"/>
              </a:lnSpc>
              <a:spcBef>
                <a:spcPct val="50000"/>
              </a:spcBef>
            </a:pPr>
            <a:r>
              <a:rPr lang="en-US" altLang="en-US" sz="2000">
                <a:latin typeface="Times New Roman" panose="02020603050405020304" pitchFamily="18" charset="0"/>
              </a:rPr>
              <a:t> I can operate my franchise outlet for less than the franchisor predicts.</a:t>
            </a:r>
          </a:p>
          <a:p>
            <a:pPr eaLnBrk="1" hangingPunct="1">
              <a:lnSpc>
                <a:spcPct val="80000"/>
              </a:lnSpc>
              <a:spcBef>
                <a:spcPct val="50000"/>
              </a:spcBef>
            </a:pPr>
            <a:r>
              <a:rPr lang="en-US" altLang="en-US" sz="2000">
                <a:latin typeface="Times New Roman" panose="02020603050405020304" pitchFamily="18" charset="0"/>
              </a:rPr>
              <a:t> The franchisor is a nice person—he’ll help me out if I need it.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8A417F6D-6AD7-45CB-93A8-7154F05488D5}"/>
              </a:ext>
            </a:extLst>
          </p:cNvPr>
          <p:cNvSpPr>
            <a:spLocks noGrp="1" noChangeArrowheads="1"/>
          </p:cNvSpPr>
          <p:nvPr>
            <p:ph type="title"/>
          </p:nvPr>
        </p:nvSpPr>
        <p:spPr/>
        <p:txBody>
          <a:bodyPr/>
          <a:lstStyle/>
          <a:p>
            <a:pPr eaLnBrk="1" hangingPunct="1"/>
            <a:r>
              <a:rPr lang="en-US" altLang="en-US" sz="3600">
                <a:latin typeface="Times New Roman" panose="02020603050405020304" pitchFamily="18" charset="0"/>
              </a:rPr>
              <a:t>Legal Aspects of the Franchise Relationship</a:t>
            </a:r>
          </a:p>
        </p:txBody>
      </p:sp>
      <p:sp>
        <p:nvSpPr>
          <p:cNvPr id="29699" name="Rectangle 3">
            <a:extLst>
              <a:ext uri="{FF2B5EF4-FFF2-40B4-BE49-F238E27FC236}">
                <a16:creationId xmlns:a16="http://schemas.microsoft.com/office/drawing/2014/main" id="{470EEC9C-6CFA-448C-930D-08B8BB4FF24F}"/>
              </a:ext>
            </a:extLst>
          </p:cNvPr>
          <p:cNvSpPr>
            <a:spLocks noGrp="1" noChangeArrowheads="1"/>
          </p:cNvSpPr>
          <p:nvPr>
            <p:ph idx="1"/>
          </p:nvPr>
        </p:nvSpPr>
        <p:spPr/>
        <p:txBody>
          <a:bodyPr/>
          <a:lstStyle/>
          <a:p>
            <a:pPr eaLnBrk="1" hangingPunct="1"/>
            <a:r>
              <a:rPr lang="en-US" altLang="en-US">
                <a:latin typeface="Times New Roman" panose="02020603050405020304" pitchFamily="18" charset="0"/>
              </a:rPr>
              <a:t>Federal Rules and Regulations</a:t>
            </a:r>
          </a:p>
          <a:p>
            <a:pPr lvl="1" eaLnBrk="1" hangingPunct="1"/>
            <a:r>
              <a:rPr lang="en-US" altLang="en-US">
                <a:latin typeface="Times New Roman" panose="02020603050405020304" pitchFamily="18" charset="0"/>
              </a:rPr>
              <a:t>The offer and sale of a franchise are regulated at the federal level.</a:t>
            </a:r>
          </a:p>
          <a:p>
            <a:pPr lvl="2" eaLnBrk="1" hangingPunct="1"/>
            <a:r>
              <a:rPr lang="en-US" altLang="en-US">
                <a:latin typeface="Times New Roman" panose="02020603050405020304" pitchFamily="18" charset="0"/>
              </a:rPr>
              <a:t>According to Federal Trade Commission (FTC) rule 436, franchisors must furnish potential franchisees with written disclosures that provide information about the franchisor, the franchised business, and the franchise relationship.</a:t>
            </a:r>
          </a:p>
          <a:p>
            <a:pPr lvl="2" eaLnBrk="1" hangingPunct="1"/>
            <a:r>
              <a:rPr lang="en-US" altLang="en-US">
                <a:latin typeface="Times New Roman" panose="02020603050405020304" pitchFamily="18" charset="0"/>
              </a:rPr>
              <a:t>In most cases, the disclosures are made through a lengthy document referred to as the Franchisor Disclosure Document (FDD).</a:t>
            </a:r>
          </a:p>
          <a:p>
            <a:pPr lvl="2" eaLnBrk="1" hangingPunct="1"/>
            <a:r>
              <a:rPr lang="en-US" altLang="en-US">
                <a:latin typeface="Times New Roman" panose="02020603050405020304" pitchFamily="18" charset="0"/>
              </a:rPr>
              <a:t>The FDD contains 23 categories of information that give a prospective franchisee a broad base of information about the background and financial health of the franchisor. </a:t>
            </a:r>
          </a:p>
        </p:txBody>
      </p:sp>
      <p:sp>
        <p:nvSpPr>
          <p:cNvPr id="29701" name="Footer Placeholder 5">
            <a:extLst>
              <a:ext uri="{FF2B5EF4-FFF2-40B4-BE49-F238E27FC236}">
                <a16:creationId xmlns:a16="http://schemas.microsoft.com/office/drawing/2014/main" id="{E33C28B5-E787-43D1-A5E6-07FCB2B83768}"/>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a:t>
            </a:r>
          </a:p>
        </p:txBody>
      </p:sp>
      <p:sp>
        <p:nvSpPr>
          <p:cNvPr id="29702" name="Slide Number Placeholder 7">
            <a:extLst>
              <a:ext uri="{FF2B5EF4-FFF2-40B4-BE49-F238E27FC236}">
                <a16:creationId xmlns:a16="http://schemas.microsoft.com/office/drawing/2014/main" id="{2CD29344-D0D4-4C7A-80CE-BE756707367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15-</a:t>
            </a:r>
            <a:fld id="{1A91A339-899D-4D20-9965-7258A6BD20F4}" type="slidenum">
              <a:rPr lang="en-US" altLang="en-US" sz="1400"/>
              <a:pPr>
                <a:spcBef>
                  <a:spcPct val="0"/>
                </a:spcBef>
                <a:buFontTx/>
                <a:buNone/>
              </a:pPr>
              <a:t>25</a:t>
            </a:fld>
            <a:endParaRPr lang="en-US" altLang="en-US" sz="14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C5F855C0-79CB-46AD-9031-58075D2F32A4}"/>
              </a:ext>
            </a:extLst>
          </p:cNvPr>
          <p:cNvSpPr>
            <a:spLocks noGrp="1" noChangeArrowheads="1"/>
          </p:cNvSpPr>
          <p:nvPr>
            <p:ph type="title"/>
          </p:nvPr>
        </p:nvSpPr>
        <p:spPr/>
        <p:txBody>
          <a:bodyPr/>
          <a:lstStyle/>
          <a:p>
            <a:pPr eaLnBrk="1" hangingPunct="1"/>
            <a:r>
              <a:rPr lang="en-US" altLang="en-US" sz="3600">
                <a:latin typeface="Times New Roman" panose="02020603050405020304" pitchFamily="18" charset="0"/>
              </a:rPr>
              <a:t>More About Franchising</a:t>
            </a:r>
            <a:br>
              <a:rPr lang="en-US" altLang="en-US" sz="3600">
                <a:latin typeface="Times New Roman" panose="02020603050405020304" pitchFamily="18" charset="0"/>
              </a:rPr>
            </a:br>
            <a:r>
              <a:rPr lang="en-US" altLang="en-US" sz="2000">
                <a:latin typeface="Times New Roman" panose="02020603050405020304" pitchFamily="18" charset="0"/>
              </a:rPr>
              <a:t>1 of 2</a:t>
            </a:r>
            <a:endParaRPr lang="en-US" altLang="en-US" sz="3600">
              <a:latin typeface="Times New Roman" panose="02020603050405020304" pitchFamily="18" charset="0"/>
            </a:endParaRPr>
          </a:p>
        </p:txBody>
      </p:sp>
      <p:sp>
        <p:nvSpPr>
          <p:cNvPr id="30723" name="Rectangle 3">
            <a:extLst>
              <a:ext uri="{FF2B5EF4-FFF2-40B4-BE49-F238E27FC236}">
                <a16:creationId xmlns:a16="http://schemas.microsoft.com/office/drawing/2014/main" id="{A733A601-2898-464E-B2B4-2F242AD0562A}"/>
              </a:ext>
            </a:extLst>
          </p:cNvPr>
          <p:cNvSpPr>
            <a:spLocks noGrp="1" noChangeArrowheads="1"/>
          </p:cNvSpPr>
          <p:nvPr>
            <p:ph idx="1"/>
          </p:nvPr>
        </p:nvSpPr>
        <p:spPr/>
        <p:txBody>
          <a:bodyPr/>
          <a:lstStyle/>
          <a:p>
            <a:pPr eaLnBrk="1" hangingPunct="1"/>
            <a:r>
              <a:rPr lang="en-US" altLang="en-US">
                <a:latin typeface="Times New Roman" panose="02020603050405020304" pitchFamily="18" charset="0"/>
              </a:rPr>
              <a:t>Franchise Ethics</a:t>
            </a:r>
          </a:p>
          <a:p>
            <a:pPr lvl="1" eaLnBrk="1" hangingPunct="1"/>
            <a:r>
              <a:rPr lang="en-US" altLang="en-US">
                <a:latin typeface="Times New Roman" panose="02020603050405020304" pitchFamily="18" charset="0"/>
              </a:rPr>
              <a:t>The majority of franchisors and franchisees are highly ethical.  </a:t>
            </a:r>
          </a:p>
          <a:p>
            <a:pPr lvl="1" eaLnBrk="1" hangingPunct="1"/>
            <a:r>
              <a:rPr lang="en-US" altLang="en-US">
                <a:latin typeface="Times New Roman" panose="02020603050405020304" pitchFamily="18" charset="0"/>
              </a:rPr>
              <a:t>There are certain features of franchising, however, that make it subject to ethical abuse. These features are as follows:</a:t>
            </a:r>
          </a:p>
          <a:p>
            <a:pPr lvl="2" eaLnBrk="1" hangingPunct="1"/>
            <a:r>
              <a:rPr lang="en-US" altLang="en-US">
                <a:latin typeface="Times New Roman" panose="02020603050405020304" pitchFamily="18" charset="0"/>
              </a:rPr>
              <a:t>The get-rich-quick mentality.</a:t>
            </a:r>
          </a:p>
          <a:p>
            <a:pPr lvl="2" eaLnBrk="1" hangingPunct="1"/>
            <a:r>
              <a:rPr lang="en-US" altLang="en-US">
                <a:latin typeface="Times New Roman" panose="02020603050405020304" pitchFamily="18" charset="0"/>
              </a:rPr>
              <a:t>The false assumption that buying a franchise is a guarantee of business success.</a:t>
            </a:r>
          </a:p>
          <a:p>
            <a:pPr lvl="2" eaLnBrk="1" hangingPunct="1"/>
            <a:r>
              <a:rPr lang="en-US" altLang="en-US">
                <a:latin typeface="Times New Roman" panose="02020603050405020304" pitchFamily="18" charset="0"/>
              </a:rPr>
              <a:t>Conflicts of interest between franchisors and franchisees.</a:t>
            </a:r>
          </a:p>
        </p:txBody>
      </p:sp>
      <p:sp>
        <p:nvSpPr>
          <p:cNvPr id="30725" name="Footer Placeholder 5">
            <a:extLst>
              <a:ext uri="{FF2B5EF4-FFF2-40B4-BE49-F238E27FC236}">
                <a16:creationId xmlns:a16="http://schemas.microsoft.com/office/drawing/2014/main" id="{AA500ED2-2FAA-4690-9377-90F0C46D4F73}"/>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a:t>
            </a:r>
          </a:p>
        </p:txBody>
      </p:sp>
      <p:sp>
        <p:nvSpPr>
          <p:cNvPr id="30726" name="Slide Number Placeholder 7">
            <a:extLst>
              <a:ext uri="{FF2B5EF4-FFF2-40B4-BE49-F238E27FC236}">
                <a16:creationId xmlns:a16="http://schemas.microsoft.com/office/drawing/2014/main" id="{C2A66257-7D2C-42F2-9537-85DB2C45C8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15-</a:t>
            </a:r>
            <a:fld id="{196088B3-F1F4-409A-A14B-A940C94E7C10}" type="slidenum">
              <a:rPr lang="en-US" altLang="en-US" sz="1400"/>
              <a:pPr>
                <a:spcBef>
                  <a:spcPct val="0"/>
                </a:spcBef>
                <a:buFontTx/>
                <a:buNone/>
              </a:pPr>
              <a:t>26</a:t>
            </a:fld>
            <a:endParaRPr lang="en-US" altLang="en-US" sz="14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EE0D48A3-C239-4AE5-A576-C40AC2C1D0E6}"/>
              </a:ext>
            </a:extLst>
          </p:cNvPr>
          <p:cNvSpPr>
            <a:spLocks noGrp="1" noChangeArrowheads="1"/>
          </p:cNvSpPr>
          <p:nvPr>
            <p:ph type="title"/>
          </p:nvPr>
        </p:nvSpPr>
        <p:spPr/>
        <p:txBody>
          <a:bodyPr/>
          <a:lstStyle/>
          <a:p>
            <a:pPr eaLnBrk="1" hangingPunct="1"/>
            <a:r>
              <a:rPr lang="en-US" altLang="en-US" sz="3600">
                <a:latin typeface="Times New Roman" panose="02020603050405020304" pitchFamily="18" charset="0"/>
              </a:rPr>
              <a:t>More About Franchising</a:t>
            </a:r>
            <a:br>
              <a:rPr lang="en-US" altLang="en-US" sz="3600">
                <a:latin typeface="Times New Roman" panose="02020603050405020304" pitchFamily="18" charset="0"/>
              </a:rPr>
            </a:br>
            <a:r>
              <a:rPr lang="en-US" altLang="en-US" sz="2000">
                <a:latin typeface="Times New Roman" panose="02020603050405020304" pitchFamily="18" charset="0"/>
              </a:rPr>
              <a:t>2 of 2</a:t>
            </a:r>
            <a:endParaRPr lang="en-US" altLang="en-US" sz="3600">
              <a:latin typeface="Times New Roman" panose="02020603050405020304" pitchFamily="18" charset="0"/>
            </a:endParaRPr>
          </a:p>
        </p:txBody>
      </p:sp>
      <p:sp>
        <p:nvSpPr>
          <p:cNvPr id="31747" name="Rectangle 3">
            <a:extLst>
              <a:ext uri="{FF2B5EF4-FFF2-40B4-BE49-F238E27FC236}">
                <a16:creationId xmlns:a16="http://schemas.microsoft.com/office/drawing/2014/main" id="{97BD4731-A3FB-4236-BEFF-F1EC05DEB7BB}"/>
              </a:ext>
            </a:extLst>
          </p:cNvPr>
          <p:cNvSpPr>
            <a:spLocks noGrp="1" noChangeArrowheads="1"/>
          </p:cNvSpPr>
          <p:nvPr>
            <p:ph idx="1"/>
          </p:nvPr>
        </p:nvSpPr>
        <p:spPr/>
        <p:txBody>
          <a:bodyPr/>
          <a:lstStyle/>
          <a:p>
            <a:pPr eaLnBrk="1" hangingPunct="1">
              <a:lnSpc>
                <a:spcPct val="90000"/>
              </a:lnSpc>
            </a:pPr>
            <a:r>
              <a:rPr lang="en-US" altLang="en-US">
                <a:latin typeface="Times New Roman" panose="02020603050405020304" pitchFamily="18" charset="0"/>
              </a:rPr>
              <a:t>International Franchising</a:t>
            </a:r>
          </a:p>
          <a:p>
            <a:pPr lvl="1" eaLnBrk="1" hangingPunct="1">
              <a:lnSpc>
                <a:spcPct val="90000"/>
              </a:lnSpc>
            </a:pPr>
            <a:r>
              <a:rPr lang="en-US" altLang="en-US">
                <a:latin typeface="Times New Roman" panose="02020603050405020304" pitchFamily="18" charset="0"/>
              </a:rPr>
              <a:t>International opportunities for franchising are becoming more prevalent for the following two reasons:</a:t>
            </a:r>
          </a:p>
          <a:p>
            <a:pPr lvl="2" eaLnBrk="1" hangingPunct="1">
              <a:lnSpc>
                <a:spcPct val="90000"/>
              </a:lnSpc>
            </a:pPr>
            <a:r>
              <a:rPr lang="en-US" altLang="en-US">
                <a:latin typeface="Times New Roman" panose="02020603050405020304" pitchFamily="18" charset="0"/>
              </a:rPr>
              <a:t>The markets for certain franchised products in the U.S. have become saturated (i.e., fast food).</a:t>
            </a:r>
          </a:p>
          <a:p>
            <a:pPr lvl="2" eaLnBrk="1" hangingPunct="1">
              <a:lnSpc>
                <a:spcPct val="90000"/>
              </a:lnSpc>
            </a:pPr>
            <a:r>
              <a:rPr lang="en-US" altLang="en-US">
                <a:latin typeface="Times New Roman" panose="02020603050405020304" pitchFamily="18" charset="0"/>
              </a:rPr>
              <a:t>The trend toward globalization continues.  </a:t>
            </a:r>
          </a:p>
          <a:p>
            <a:pPr lvl="1" eaLnBrk="1" hangingPunct="1">
              <a:lnSpc>
                <a:spcPct val="90000"/>
              </a:lnSpc>
            </a:pPr>
            <a:r>
              <a:rPr lang="en-US" altLang="en-US">
                <a:latin typeface="Times New Roman" panose="02020603050405020304" pitchFamily="18" charset="0"/>
              </a:rPr>
              <a:t>Steps to take before buying a franchise overseas:</a:t>
            </a:r>
          </a:p>
          <a:p>
            <a:pPr lvl="2" eaLnBrk="1" hangingPunct="1">
              <a:lnSpc>
                <a:spcPct val="90000"/>
              </a:lnSpc>
            </a:pPr>
            <a:r>
              <a:rPr lang="en-US" altLang="en-US">
                <a:latin typeface="Times New Roman" panose="02020603050405020304" pitchFamily="18" charset="0"/>
              </a:rPr>
              <a:t>Consider the value of the franchisor’s name in the foreign country.</a:t>
            </a:r>
          </a:p>
          <a:p>
            <a:pPr lvl="2" eaLnBrk="1" hangingPunct="1">
              <a:lnSpc>
                <a:spcPct val="90000"/>
              </a:lnSpc>
            </a:pPr>
            <a:r>
              <a:rPr lang="en-US" altLang="en-US">
                <a:latin typeface="Times New Roman" panose="02020603050405020304" pitchFamily="18" charset="0"/>
              </a:rPr>
              <a:t>Get a good lawyer.</a:t>
            </a:r>
          </a:p>
          <a:p>
            <a:pPr lvl="2" eaLnBrk="1" hangingPunct="1">
              <a:lnSpc>
                <a:spcPct val="90000"/>
              </a:lnSpc>
            </a:pPr>
            <a:r>
              <a:rPr lang="en-US" altLang="en-US">
                <a:latin typeface="Times New Roman" panose="02020603050405020304" pitchFamily="18" charset="0"/>
              </a:rPr>
              <a:t>Determine whether the product or service is saleable in the foreign country.</a:t>
            </a:r>
          </a:p>
          <a:p>
            <a:pPr lvl="2" eaLnBrk="1" hangingPunct="1">
              <a:lnSpc>
                <a:spcPct val="90000"/>
              </a:lnSpc>
            </a:pPr>
            <a:r>
              <a:rPr lang="en-US" altLang="en-US">
                <a:latin typeface="Times New Roman" panose="02020603050405020304" pitchFamily="18" charset="0"/>
              </a:rPr>
              <a:t>Find out how much training and support you will receive from the franchisor.</a:t>
            </a:r>
          </a:p>
          <a:p>
            <a:pPr lvl="2" eaLnBrk="1" hangingPunct="1">
              <a:lnSpc>
                <a:spcPct val="90000"/>
              </a:lnSpc>
              <a:buFontTx/>
              <a:buNone/>
            </a:pPr>
            <a:endParaRPr lang="en-US" altLang="en-US">
              <a:latin typeface="Times New Roman" panose="02020603050405020304" pitchFamily="18" charset="0"/>
            </a:endParaRPr>
          </a:p>
          <a:p>
            <a:pPr lvl="2" eaLnBrk="1" hangingPunct="1">
              <a:lnSpc>
                <a:spcPct val="90000"/>
              </a:lnSpc>
            </a:pPr>
            <a:endParaRPr lang="en-US" altLang="en-US">
              <a:latin typeface="Times New Roman" panose="02020603050405020304" pitchFamily="18" charset="0"/>
            </a:endParaRPr>
          </a:p>
        </p:txBody>
      </p:sp>
      <p:sp>
        <p:nvSpPr>
          <p:cNvPr id="31749" name="Footer Placeholder 5">
            <a:extLst>
              <a:ext uri="{FF2B5EF4-FFF2-40B4-BE49-F238E27FC236}">
                <a16:creationId xmlns:a16="http://schemas.microsoft.com/office/drawing/2014/main" id="{8B52781D-FB1D-44D4-80A6-FC01A201BBA0}"/>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a:t>
            </a:r>
          </a:p>
        </p:txBody>
      </p:sp>
      <p:sp>
        <p:nvSpPr>
          <p:cNvPr id="31750" name="Slide Number Placeholder 7">
            <a:extLst>
              <a:ext uri="{FF2B5EF4-FFF2-40B4-BE49-F238E27FC236}">
                <a16:creationId xmlns:a16="http://schemas.microsoft.com/office/drawing/2014/main" id="{A87A4DC7-F93A-4D2B-B4C7-921D033DE19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15-</a:t>
            </a:r>
            <a:fld id="{18C0BEBB-0328-4EF9-A927-C41CC48F1D24}" type="slidenum">
              <a:rPr lang="en-US" altLang="en-US" sz="1400"/>
              <a:pPr>
                <a:spcBef>
                  <a:spcPct val="0"/>
                </a:spcBef>
                <a:buFontTx/>
                <a:buNone/>
              </a:pPr>
              <a:t>27</a:t>
            </a:fld>
            <a:endParaRPr lang="en-US" altLang="en-US" sz="1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2720" y="2103121"/>
            <a:ext cx="6797040" cy="3621405"/>
          </a:xfrm>
          <a:prstGeom prst="rect">
            <a:avLst/>
          </a:prstGeom>
        </p:spPr>
      </p:pic>
      <p:sp>
        <p:nvSpPr>
          <p:cNvPr id="3" name="Title 2"/>
          <p:cNvSpPr>
            <a:spLocks noGrp="1"/>
          </p:cNvSpPr>
          <p:nvPr>
            <p:ph type="title"/>
          </p:nvPr>
        </p:nvSpPr>
        <p:spPr>
          <a:prstGeom prst="rect">
            <a:avLst/>
          </a:prstGeom>
        </p:spPr>
        <p:txBody>
          <a:bodyPr/>
          <a:lstStyle/>
          <a:p>
            <a:pPr algn="ctr"/>
            <a:br>
              <a:rPr lang="en-US" sz="3200" dirty="0">
                <a:solidFill>
                  <a:srgbClr val="FF0000"/>
                </a:solidFill>
                <a:latin typeface="Times New Roman" panose="02020603050405020304" pitchFamily="18" charset="0"/>
                <a:cs typeface="Times New Roman" panose="02020603050405020304" pitchFamily="18" charset="0"/>
              </a:rPr>
            </a:br>
            <a:r>
              <a:rPr lang="en-US" sz="3200" dirty="0">
                <a:solidFill>
                  <a:srgbClr val="FF0000"/>
                </a:solidFill>
                <a:latin typeface="Times New Roman" panose="02020603050405020304" pitchFamily="18" charset="0"/>
                <a:cs typeface="Times New Roman" panose="02020603050405020304" pitchFamily="18" charset="0"/>
              </a:rPr>
              <a:t>ANY QUESTION?</a:t>
            </a:r>
          </a:p>
        </p:txBody>
      </p:sp>
    </p:spTree>
    <p:extLst>
      <p:ext uri="{BB962C8B-B14F-4D97-AF65-F5344CB8AC3E}">
        <p14:creationId xmlns:p14="http://schemas.microsoft.com/office/powerpoint/2010/main" val="4098700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algn="ctr"/>
            <a:r>
              <a:rPr lang="en-US" dirty="0">
                <a:latin typeface="Times New Roman" panose="02020603050405020304" pitchFamily="18" charset="0"/>
                <a:cs typeface="Times New Roman" panose="02020603050405020304" pitchFamily="18" charset="0"/>
              </a:rPr>
              <a:t>THANK YOU</a:t>
            </a:r>
            <a:endParaRPr lang="en-US" b="1" dirty="0">
              <a:solidFill>
                <a:srgbClr val="00B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0829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3837EB6D-57E3-485C-BBA5-432880E1740D}"/>
              </a:ext>
            </a:extLst>
          </p:cNvPr>
          <p:cNvSpPr>
            <a:spLocks noGrp="1" noChangeArrowheads="1"/>
          </p:cNvSpPr>
          <p:nvPr>
            <p:ph type="title"/>
          </p:nvPr>
        </p:nvSpPr>
        <p:spPr/>
        <p:txBody>
          <a:bodyPr/>
          <a:lstStyle/>
          <a:p>
            <a:pPr eaLnBrk="1" hangingPunct="1"/>
            <a:r>
              <a:rPr lang="en-US" altLang="en-US" sz="3600">
                <a:latin typeface="Times New Roman" panose="02020603050405020304" pitchFamily="18" charset="0"/>
              </a:rPr>
              <a:t>Chapter Objectives</a:t>
            </a:r>
            <a:br>
              <a:rPr lang="en-US" altLang="en-US" sz="3600">
                <a:latin typeface="Times New Roman" panose="02020603050405020304" pitchFamily="18" charset="0"/>
              </a:rPr>
            </a:br>
            <a:r>
              <a:rPr lang="en-US" altLang="en-US" sz="2000">
                <a:latin typeface="Times New Roman" panose="02020603050405020304" pitchFamily="18" charset="0"/>
              </a:rPr>
              <a:t>2 of 2</a:t>
            </a:r>
          </a:p>
        </p:txBody>
      </p:sp>
      <p:sp>
        <p:nvSpPr>
          <p:cNvPr id="7171" name="Rectangle 3">
            <a:extLst>
              <a:ext uri="{FF2B5EF4-FFF2-40B4-BE49-F238E27FC236}">
                <a16:creationId xmlns:a16="http://schemas.microsoft.com/office/drawing/2014/main" id="{F0C90195-A08D-48D8-974A-EA40F9B0BD8A}"/>
              </a:ext>
            </a:extLst>
          </p:cNvPr>
          <p:cNvSpPr>
            <a:spLocks noGrp="1" noChangeArrowheads="1"/>
          </p:cNvSpPr>
          <p:nvPr>
            <p:ph idx="1"/>
          </p:nvPr>
        </p:nvSpPr>
        <p:spPr/>
        <p:txBody>
          <a:bodyPr/>
          <a:lstStyle/>
          <a:p>
            <a:pPr marL="609600" indent="-609600">
              <a:buNone/>
            </a:pPr>
            <a:r>
              <a:rPr lang="en-US" altLang="en-US">
                <a:latin typeface="Times New Roman" panose="02020603050405020304" pitchFamily="18" charset="0"/>
              </a:rPr>
              <a:t>5.	Explain the steps an entrepreneur goes through to buy a franchise.</a:t>
            </a:r>
          </a:p>
          <a:p>
            <a:pPr marL="609600" indent="-609600">
              <a:buNone/>
            </a:pPr>
            <a:r>
              <a:rPr lang="en-US" altLang="en-US">
                <a:latin typeface="Times New Roman" panose="02020603050405020304" pitchFamily="18" charset="0"/>
              </a:rPr>
              <a:t>6.	Identify and explain the various legal aspects associated with the franchise relationship. </a:t>
            </a:r>
          </a:p>
          <a:p>
            <a:pPr marL="609600" indent="-609600">
              <a:buNone/>
            </a:pPr>
            <a:r>
              <a:rPr lang="en-US" altLang="en-US">
                <a:latin typeface="Times New Roman" panose="02020603050405020304" pitchFamily="18" charset="0"/>
              </a:rPr>
              <a:t>7.	Discuss two additional issues—franchise ethics and international franchising—entrepreneurs should think about when considering franchising.</a:t>
            </a:r>
          </a:p>
          <a:p>
            <a:pPr marL="609600" indent="-609600">
              <a:lnSpc>
                <a:spcPct val="80000"/>
              </a:lnSpc>
            </a:pPr>
            <a:endParaRPr lang="en-US" altLang="en-US">
              <a:latin typeface="Times New Roman" panose="02020603050405020304" pitchFamily="18" charset="0"/>
            </a:endParaRPr>
          </a:p>
        </p:txBody>
      </p:sp>
      <p:sp>
        <p:nvSpPr>
          <p:cNvPr id="7173" name="Footer Placeholder 5">
            <a:extLst>
              <a:ext uri="{FF2B5EF4-FFF2-40B4-BE49-F238E27FC236}">
                <a16:creationId xmlns:a16="http://schemas.microsoft.com/office/drawing/2014/main" id="{BC9C11EA-4FCF-46DA-962A-289F57398449}"/>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a:t>
            </a:r>
          </a:p>
        </p:txBody>
      </p:sp>
      <p:sp>
        <p:nvSpPr>
          <p:cNvPr id="7174" name="Slide Number Placeholder 7">
            <a:extLst>
              <a:ext uri="{FF2B5EF4-FFF2-40B4-BE49-F238E27FC236}">
                <a16:creationId xmlns:a16="http://schemas.microsoft.com/office/drawing/2014/main" id="{D5FB0BD7-4331-453B-8280-958CE44FDC8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15-</a:t>
            </a:r>
            <a:fld id="{05AA92F6-F35F-48B6-95F3-69D9973BD199}" type="slidenum">
              <a:rPr lang="en-US" altLang="en-US" sz="1400"/>
              <a:pPr>
                <a:spcBef>
                  <a:spcPct val="0"/>
                </a:spcBef>
                <a:buFontTx/>
                <a:buNone/>
              </a:pPr>
              <a:t>3</a:t>
            </a:fld>
            <a:endParaRPr lang="en-US" altLang="en-US" sz="1400"/>
          </a:p>
        </p:txBody>
      </p:sp>
      <p:sp>
        <p:nvSpPr>
          <p:cNvPr id="7172" name="Line 4">
            <a:extLst>
              <a:ext uri="{FF2B5EF4-FFF2-40B4-BE49-F238E27FC236}">
                <a16:creationId xmlns:a16="http://schemas.microsoft.com/office/drawing/2014/main" id="{228B50B1-7926-4567-8586-CD6697DB0E7E}"/>
              </a:ext>
            </a:extLst>
          </p:cNvPr>
          <p:cNvSpPr>
            <a:spLocks noChangeShapeType="1"/>
          </p:cNvSpPr>
          <p:nvPr/>
        </p:nvSpPr>
        <p:spPr bwMode="auto">
          <a:xfrm>
            <a:off x="1628775" y="1533525"/>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93B7C483-6F38-468D-94A7-A8F7AB487D97}"/>
              </a:ext>
            </a:extLst>
          </p:cNvPr>
          <p:cNvSpPr>
            <a:spLocks noGrp="1" noChangeArrowheads="1"/>
          </p:cNvSpPr>
          <p:nvPr>
            <p:ph type="title"/>
          </p:nvPr>
        </p:nvSpPr>
        <p:spPr/>
        <p:txBody>
          <a:bodyPr/>
          <a:lstStyle/>
          <a:p>
            <a:pPr eaLnBrk="1" hangingPunct="1"/>
            <a:r>
              <a:rPr lang="en-US" altLang="en-US" sz="3600">
                <a:latin typeface="Times New Roman" panose="02020603050405020304" pitchFamily="18" charset="0"/>
              </a:rPr>
              <a:t>What is Franchising?</a:t>
            </a:r>
          </a:p>
        </p:txBody>
      </p:sp>
      <p:sp>
        <p:nvSpPr>
          <p:cNvPr id="8195" name="Rectangle 3">
            <a:extLst>
              <a:ext uri="{FF2B5EF4-FFF2-40B4-BE49-F238E27FC236}">
                <a16:creationId xmlns:a16="http://schemas.microsoft.com/office/drawing/2014/main" id="{752165F1-F6F5-45D1-B345-0EC725AD8AC9}"/>
              </a:ext>
            </a:extLst>
          </p:cNvPr>
          <p:cNvSpPr>
            <a:spLocks noGrp="1" noChangeArrowheads="1"/>
          </p:cNvSpPr>
          <p:nvPr>
            <p:ph idx="1"/>
          </p:nvPr>
        </p:nvSpPr>
        <p:spPr/>
        <p:txBody>
          <a:bodyPr/>
          <a:lstStyle/>
          <a:p>
            <a:pPr eaLnBrk="1" hangingPunct="1"/>
            <a:r>
              <a:rPr lang="en-US" altLang="en-US">
                <a:latin typeface="Times New Roman" panose="02020603050405020304" pitchFamily="18" charset="0"/>
              </a:rPr>
              <a:t>Franchising</a:t>
            </a:r>
          </a:p>
          <a:p>
            <a:pPr lvl="1" eaLnBrk="1" hangingPunct="1"/>
            <a:r>
              <a:rPr lang="en-US" altLang="en-US">
                <a:latin typeface="Times New Roman" panose="02020603050405020304" pitchFamily="18" charset="0"/>
              </a:rPr>
              <a:t>Franchising is a form of business organization in which a firm that already has a successful product or service (franchisor) licenses its trademark and method of doing business to another business or individual (franchisee) in exchange for a franchise fee and an ongoing royalty payment.</a:t>
            </a:r>
          </a:p>
          <a:p>
            <a:pPr lvl="1" eaLnBrk="1" hangingPunct="1"/>
            <a:r>
              <a:rPr lang="en-US" altLang="en-US">
                <a:latin typeface="Times New Roman" panose="02020603050405020304" pitchFamily="18" charset="0"/>
              </a:rPr>
              <a:t>Some franchisors are established firms (like McDonald’s) while others are first-time enterprises being launched by entrepreneurs (like Uptown Cheapskate). </a:t>
            </a:r>
          </a:p>
        </p:txBody>
      </p:sp>
      <p:sp>
        <p:nvSpPr>
          <p:cNvPr id="8197" name="Footer Placeholder 5">
            <a:extLst>
              <a:ext uri="{FF2B5EF4-FFF2-40B4-BE49-F238E27FC236}">
                <a16:creationId xmlns:a16="http://schemas.microsoft.com/office/drawing/2014/main" id="{15A0C445-2FFF-44E8-ACAC-5302943FCF19}"/>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a:t>
            </a:r>
          </a:p>
        </p:txBody>
      </p:sp>
      <p:sp>
        <p:nvSpPr>
          <p:cNvPr id="8198" name="Slide Number Placeholder 7">
            <a:extLst>
              <a:ext uri="{FF2B5EF4-FFF2-40B4-BE49-F238E27FC236}">
                <a16:creationId xmlns:a16="http://schemas.microsoft.com/office/drawing/2014/main" id="{10A624D9-DF5F-483E-AD4D-B1E105377B1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15-</a:t>
            </a:r>
            <a:fld id="{AD650638-08DF-4101-912C-E45281BD62D5}" type="slidenum">
              <a:rPr lang="en-US" altLang="en-US" sz="1400"/>
              <a:pPr>
                <a:spcBef>
                  <a:spcPct val="0"/>
                </a:spcBef>
                <a:buFontTx/>
                <a:buNone/>
              </a:pPr>
              <a:t>4</a:t>
            </a:fld>
            <a:endParaRPr lang="en-US" altLang="en-US" sz="1400"/>
          </a:p>
        </p:txBody>
      </p:sp>
      <p:sp>
        <p:nvSpPr>
          <p:cNvPr id="8196" name="Line 4">
            <a:extLst>
              <a:ext uri="{FF2B5EF4-FFF2-40B4-BE49-F238E27FC236}">
                <a16:creationId xmlns:a16="http://schemas.microsoft.com/office/drawing/2014/main" id="{F56D9F32-F3E5-4919-9887-75D3E23BE465}"/>
              </a:ext>
            </a:extLst>
          </p:cNvPr>
          <p:cNvSpPr>
            <a:spLocks noChangeShapeType="1"/>
          </p:cNvSpPr>
          <p:nvPr/>
        </p:nvSpPr>
        <p:spPr bwMode="auto">
          <a:xfrm>
            <a:off x="838200" y="1685925"/>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6BE83186-1B71-4EC7-B732-424C45145F72}"/>
              </a:ext>
            </a:extLst>
          </p:cNvPr>
          <p:cNvSpPr>
            <a:spLocks noGrp="1" noChangeArrowheads="1"/>
          </p:cNvSpPr>
          <p:nvPr>
            <p:ph type="title"/>
          </p:nvPr>
        </p:nvSpPr>
        <p:spPr/>
        <p:txBody>
          <a:bodyPr/>
          <a:lstStyle/>
          <a:p>
            <a:pPr eaLnBrk="1" hangingPunct="1"/>
            <a:r>
              <a:rPr lang="en-US" altLang="en-US" sz="3600">
                <a:latin typeface="Times New Roman" panose="02020603050405020304" pitchFamily="18" charset="0"/>
              </a:rPr>
              <a:t>Two Types of Franchise Systems</a:t>
            </a:r>
            <a:br>
              <a:rPr lang="en-US" altLang="en-US" sz="3600">
                <a:latin typeface="Times New Roman" panose="02020603050405020304" pitchFamily="18" charset="0"/>
              </a:rPr>
            </a:br>
            <a:r>
              <a:rPr lang="en-US" altLang="en-US" sz="2000">
                <a:latin typeface="Times New Roman" panose="02020603050405020304" pitchFamily="18" charset="0"/>
              </a:rPr>
              <a:t>1 of 2</a:t>
            </a:r>
            <a:endParaRPr lang="en-US" altLang="en-US" sz="3600">
              <a:latin typeface="Times New Roman" panose="02020603050405020304" pitchFamily="18" charset="0"/>
            </a:endParaRPr>
          </a:p>
        </p:txBody>
      </p:sp>
      <p:sp>
        <p:nvSpPr>
          <p:cNvPr id="9219" name="Rectangle 3">
            <a:extLst>
              <a:ext uri="{FF2B5EF4-FFF2-40B4-BE49-F238E27FC236}">
                <a16:creationId xmlns:a16="http://schemas.microsoft.com/office/drawing/2014/main" id="{574004DD-AB7D-40F3-A0BC-D6173FA29849}"/>
              </a:ext>
            </a:extLst>
          </p:cNvPr>
          <p:cNvSpPr>
            <a:spLocks noGrp="1" noChangeArrowheads="1"/>
          </p:cNvSpPr>
          <p:nvPr>
            <p:ph idx="1"/>
          </p:nvPr>
        </p:nvSpPr>
        <p:spPr/>
        <p:txBody>
          <a:bodyPr/>
          <a:lstStyle/>
          <a:p>
            <a:pPr eaLnBrk="1" hangingPunct="1"/>
            <a:r>
              <a:rPr lang="en-US" altLang="en-US">
                <a:latin typeface="Times New Roman" panose="02020603050405020304" pitchFamily="18" charset="0"/>
              </a:rPr>
              <a:t>Product and Trademark Franchise</a:t>
            </a:r>
          </a:p>
          <a:p>
            <a:pPr lvl="1" eaLnBrk="1" hangingPunct="1"/>
            <a:r>
              <a:rPr lang="en-US" altLang="en-US">
                <a:latin typeface="Times New Roman" panose="02020603050405020304" pitchFamily="18" charset="0"/>
              </a:rPr>
              <a:t>An arrangement under which the franchisor grants to the franchisee the right to buy its products and use its trade name.</a:t>
            </a:r>
          </a:p>
          <a:p>
            <a:pPr lvl="1" eaLnBrk="1" hangingPunct="1"/>
            <a:r>
              <a:rPr lang="en-US" altLang="en-US">
                <a:latin typeface="Times New Roman" panose="02020603050405020304" pitchFamily="18" charset="0"/>
              </a:rPr>
              <a:t>This approach typically connects a single manufacturer with a network of dealers or distributors.</a:t>
            </a:r>
          </a:p>
          <a:p>
            <a:pPr lvl="2" eaLnBrk="1" hangingPunct="1"/>
            <a:r>
              <a:rPr lang="en-US" altLang="en-US">
                <a:latin typeface="Times New Roman" panose="02020603050405020304" pitchFamily="18" charset="0"/>
              </a:rPr>
              <a:t>For example, General Motors has established a network of dealers that sell GM cars and use the GM trademark in their advertising and promotions.</a:t>
            </a:r>
          </a:p>
          <a:p>
            <a:pPr lvl="2" eaLnBrk="1" hangingPunct="1"/>
            <a:r>
              <a:rPr lang="en-US" altLang="en-US">
                <a:latin typeface="Times New Roman" panose="02020603050405020304" pitchFamily="18" charset="0"/>
              </a:rPr>
              <a:t>Other examples of product and trademark franchisors include agricultural machinery dealers, soft drink bottlers, and beer distributorships.</a:t>
            </a:r>
          </a:p>
        </p:txBody>
      </p:sp>
      <p:sp>
        <p:nvSpPr>
          <p:cNvPr id="9221" name="Footer Placeholder 5">
            <a:extLst>
              <a:ext uri="{FF2B5EF4-FFF2-40B4-BE49-F238E27FC236}">
                <a16:creationId xmlns:a16="http://schemas.microsoft.com/office/drawing/2014/main" id="{1D91C8E5-9C0E-4E56-940E-97B23FD2CA02}"/>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a:t>
            </a:r>
          </a:p>
        </p:txBody>
      </p:sp>
      <p:sp>
        <p:nvSpPr>
          <p:cNvPr id="9222" name="Slide Number Placeholder 7">
            <a:extLst>
              <a:ext uri="{FF2B5EF4-FFF2-40B4-BE49-F238E27FC236}">
                <a16:creationId xmlns:a16="http://schemas.microsoft.com/office/drawing/2014/main" id="{3AECE876-DD30-4109-9BAC-D4DCADE567E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15-</a:t>
            </a:r>
            <a:fld id="{1791A835-9E36-4240-B462-ECB32A5CF598}" type="slidenum">
              <a:rPr lang="en-US" altLang="en-US" sz="1400"/>
              <a:pPr>
                <a:spcBef>
                  <a:spcPct val="0"/>
                </a:spcBef>
                <a:buFontTx/>
                <a:buNone/>
              </a:pPr>
              <a:t>5</a:t>
            </a:fld>
            <a:endParaRPr lang="en-US" altLang="en-US" sz="1400"/>
          </a:p>
        </p:txBody>
      </p:sp>
      <p:sp>
        <p:nvSpPr>
          <p:cNvPr id="9220" name="Line 4">
            <a:extLst>
              <a:ext uri="{FF2B5EF4-FFF2-40B4-BE49-F238E27FC236}">
                <a16:creationId xmlns:a16="http://schemas.microsoft.com/office/drawing/2014/main" id="{722BE691-A7C8-41F7-BCE6-2637C8AE9738}"/>
              </a:ext>
            </a:extLst>
          </p:cNvPr>
          <p:cNvSpPr>
            <a:spLocks noChangeShapeType="1"/>
          </p:cNvSpPr>
          <p:nvPr/>
        </p:nvSpPr>
        <p:spPr bwMode="auto">
          <a:xfrm>
            <a:off x="1657350" y="1571625"/>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7A86883E-8ADA-4F54-AF71-C8B3A7180682}"/>
              </a:ext>
            </a:extLst>
          </p:cNvPr>
          <p:cNvSpPr>
            <a:spLocks noGrp="1" noChangeArrowheads="1"/>
          </p:cNvSpPr>
          <p:nvPr>
            <p:ph type="title"/>
          </p:nvPr>
        </p:nvSpPr>
        <p:spPr/>
        <p:txBody>
          <a:bodyPr/>
          <a:lstStyle/>
          <a:p>
            <a:pPr eaLnBrk="1" hangingPunct="1"/>
            <a:r>
              <a:rPr lang="en-US" altLang="en-US" sz="3600">
                <a:latin typeface="Times New Roman" panose="02020603050405020304" pitchFamily="18" charset="0"/>
              </a:rPr>
              <a:t>Two Types of Franchise Systems</a:t>
            </a:r>
            <a:br>
              <a:rPr lang="en-US" altLang="en-US" sz="3600">
                <a:latin typeface="Times New Roman" panose="02020603050405020304" pitchFamily="18" charset="0"/>
              </a:rPr>
            </a:br>
            <a:r>
              <a:rPr lang="en-US" altLang="en-US" sz="2000">
                <a:latin typeface="Times New Roman" panose="02020603050405020304" pitchFamily="18" charset="0"/>
              </a:rPr>
              <a:t>2 of 2</a:t>
            </a:r>
            <a:endParaRPr lang="en-US" altLang="en-US" sz="3600">
              <a:latin typeface="Times New Roman" panose="02020603050405020304" pitchFamily="18" charset="0"/>
            </a:endParaRPr>
          </a:p>
        </p:txBody>
      </p:sp>
      <p:sp>
        <p:nvSpPr>
          <p:cNvPr id="10243" name="Rectangle 3">
            <a:extLst>
              <a:ext uri="{FF2B5EF4-FFF2-40B4-BE49-F238E27FC236}">
                <a16:creationId xmlns:a16="http://schemas.microsoft.com/office/drawing/2014/main" id="{2771E8A3-97E2-4DD4-B160-90F8DFF20412}"/>
              </a:ext>
            </a:extLst>
          </p:cNvPr>
          <p:cNvSpPr>
            <a:spLocks noGrp="1" noChangeArrowheads="1"/>
          </p:cNvSpPr>
          <p:nvPr>
            <p:ph idx="1"/>
          </p:nvPr>
        </p:nvSpPr>
        <p:spPr/>
        <p:txBody>
          <a:bodyPr/>
          <a:lstStyle/>
          <a:p>
            <a:pPr eaLnBrk="1" hangingPunct="1"/>
            <a:r>
              <a:rPr lang="en-US" altLang="en-US">
                <a:latin typeface="Times New Roman" panose="02020603050405020304" pitchFamily="18" charset="0"/>
              </a:rPr>
              <a:t>Business Format Franchise</a:t>
            </a:r>
          </a:p>
          <a:p>
            <a:pPr lvl="1" eaLnBrk="1" hangingPunct="1"/>
            <a:r>
              <a:rPr lang="en-US" altLang="en-US">
                <a:latin typeface="Times New Roman" panose="02020603050405020304" pitchFamily="18" charset="0"/>
              </a:rPr>
              <a:t>An arrangement under which the franchisor provides a formula for doing business to the franchisee along with training, advertising, and other forms of assistance.</a:t>
            </a:r>
          </a:p>
          <a:p>
            <a:pPr lvl="1" eaLnBrk="1" hangingPunct="1"/>
            <a:r>
              <a:rPr lang="en-US" altLang="en-US">
                <a:latin typeface="Times New Roman" panose="02020603050405020304" pitchFamily="18" charset="0"/>
              </a:rPr>
              <a:t>Fast-food restaurants, convenience stores, and motels are well-known examples of business format franchises.</a:t>
            </a:r>
          </a:p>
          <a:p>
            <a:pPr lvl="2" eaLnBrk="1" hangingPunct="1"/>
            <a:r>
              <a:rPr lang="en-US" altLang="en-US">
                <a:latin typeface="Times New Roman" panose="02020603050405020304" pitchFamily="18" charset="0"/>
              </a:rPr>
              <a:t>Business format franchises are by far the most popular form of franchising, particularly for entrepreneurial firms.</a:t>
            </a:r>
          </a:p>
        </p:txBody>
      </p:sp>
      <p:sp>
        <p:nvSpPr>
          <p:cNvPr id="10245" name="Footer Placeholder 5">
            <a:extLst>
              <a:ext uri="{FF2B5EF4-FFF2-40B4-BE49-F238E27FC236}">
                <a16:creationId xmlns:a16="http://schemas.microsoft.com/office/drawing/2014/main" id="{B32A187F-9C84-4B34-8D5F-711403240EA4}"/>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a:t>
            </a:r>
          </a:p>
        </p:txBody>
      </p:sp>
      <p:sp>
        <p:nvSpPr>
          <p:cNvPr id="10246" name="Slide Number Placeholder 7">
            <a:extLst>
              <a:ext uri="{FF2B5EF4-FFF2-40B4-BE49-F238E27FC236}">
                <a16:creationId xmlns:a16="http://schemas.microsoft.com/office/drawing/2014/main" id="{BB9B4EE6-23EB-4D97-B061-9A767560602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15-</a:t>
            </a:r>
            <a:fld id="{59A10AD5-C182-44A0-977B-A299F6F65D40}" type="slidenum">
              <a:rPr lang="en-US" altLang="en-US" sz="1400"/>
              <a:pPr>
                <a:spcBef>
                  <a:spcPct val="0"/>
                </a:spcBef>
                <a:buFontTx/>
                <a:buNone/>
              </a:pPr>
              <a:t>6</a:t>
            </a:fld>
            <a:endParaRPr lang="en-US" altLang="en-US" sz="1400"/>
          </a:p>
        </p:txBody>
      </p:sp>
      <p:sp>
        <p:nvSpPr>
          <p:cNvPr id="10244" name="Line 4">
            <a:extLst>
              <a:ext uri="{FF2B5EF4-FFF2-40B4-BE49-F238E27FC236}">
                <a16:creationId xmlns:a16="http://schemas.microsoft.com/office/drawing/2014/main" id="{9CC1D4BF-E936-4AAB-9EF8-E6F953D5EAE5}"/>
              </a:ext>
            </a:extLst>
          </p:cNvPr>
          <p:cNvSpPr>
            <a:spLocks noChangeShapeType="1"/>
          </p:cNvSpPr>
          <p:nvPr/>
        </p:nvSpPr>
        <p:spPr bwMode="auto">
          <a:xfrm>
            <a:off x="1638300" y="1504950"/>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F3924DCB-B5FE-4980-B371-5E116B7D0D07}"/>
              </a:ext>
            </a:extLst>
          </p:cNvPr>
          <p:cNvSpPr>
            <a:spLocks noGrp="1" noChangeArrowheads="1"/>
          </p:cNvSpPr>
          <p:nvPr>
            <p:ph type="title"/>
          </p:nvPr>
        </p:nvSpPr>
        <p:spPr/>
        <p:txBody>
          <a:bodyPr/>
          <a:lstStyle/>
          <a:p>
            <a:pPr eaLnBrk="1" hangingPunct="1"/>
            <a:r>
              <a:rPr lang="en-US" altLang="en-US" sz="3600">
                <a:latin typeface="Times New Roman" panose="02020603050405020304" pitchFamily="18" charset="0"/>
              </a:rPr>
              <a:t>10 Industries In Which Business Format Franchises Predominate</a:t>
            </a:r>
          </a:p>
        </p:txBody>
      </p:sp>
      <p:sp>
        <p:nvSpPr>
          <p:cNvPr id="11270" name="Footer Placeholder 7">
            <a:extLst>
              <a:ext uri="{FF2B5EF4-FFF2-40B4-BE49-F238E27FC236}">
                <a16:creationId xmlns:a16="http://schemas.microsoft.com/office/drawing/2014/main" id="{EF4D77A5-9CBA-4959-ACB8-15D9F5470F68}"/>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a:t>
            </a:r>
          </a:p>
        </p:txBody>
      </p:sp>
      <p:sp>
        <p:nvSpPr>
          <p:cNvPr id="11271" name="Slide Number Placeholder 8">
            <a:extLst>
              <a:ext uri="{FF2B5EF4-FFF2-40B4-BE49-F238E27FC236}">
                <a16:creationId xmlns:a16="http://schemas.microsoft.com/office/drawing/2014/main" id="{41DBBCFA-BAC5-4C4E-ACA1-05B6464BFBC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15-</a:t>
            </a:r>
            <a:fld id="{66BD6910-1A28-4450-83B7-DBCE6ADE9EC0}" type="slidenum">
              <a:rPr lang="en-US" altLang="en-US" sz="1400"/>
              <a:pPr>
                <a:spcBef>
                  <a:spcPct val="0"/>
                </a:spcBef>
                <a:buFontTx/>
                <a:buNone/>
              </a:pPr>
              <a:t>7</a:t>
            </a:fld>
            <a:endParaRPr lang="en-US" altLang="en-US" sz="1400"/>
          </a:p>
        </p:txBody>
      </p:sp>
      <p:sp>
        <p:nvSpPr>
          <p:cNvPr id="11268" name="Rectangle 7">
            <a:extLst>
              <a:ext uri="{FF2B5EF4-FFF2-40B4-BE49-F238E27FC236}">
                <a16:creationId xmlns:a16="http://schemas.microsoft.com/office/drawing/2014/main" id="{ED144FA4-0062-464E-AFA0-823E6D8117D4}"/>
              </a:ext>
            </a:extLst>
          </p:cNvPr>
          <p:cNvSpPr>
            <a:spLocks noChangeArrowheads="1"/>
          </p:cNvSpPr>
          <p:nvPr/>
        </p:nvSpPr>
        <p:spPr bwMode="auto">
          <a:xfrm>
            <a:off x="1905000" y="1905000"/>
            <a:ext cx="8382000" cy="41148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endParaRPr lang="en-US" altLang="en-US" sz="2000">
              <a:latin typeface="Times New Roman" panose="02020603050405020304" pitchFamily="18" charset="0"/>
            </a:endParaRPr>
          </a:p>
        </p:txBody>
      </p:sp>
      <p:sp>
        <p:nvSpPr>
          <p:cNvPr id="11269" name="TextBox 9">
            <a:extLst>
              <a:ext uri="{FF2B5EF4-FFF2-40B4-BE49-F238E27FC236}">
                <a16:creationId xmlns:a16="http://schemas.microsoft.com/office/drawing/2014/main" id="{D8160824-C76D-4507-BA29-416181FACF56}"/>
              </a:ext>
            </a:extLst>
          </p:cNvPr>
          <p:cNvSpPr txBox="1">
            <a:spLocks noChangeArrowheads="1"/>
          </p:cNvSpPr>
          <p:nvPr/>
        </p:nvSpPr>
        <p:spPr bwMode="auto">
          <a:xfrm>
            <a:off x="1981200" y="2057400"/>
            <a:ext cx="8153400"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AutoNum type="arabicPeriod"/>
            </a:pPr>
            <a:r>
              <a:rPr lang="en-US" altLang="en-US" sz="2400">
                <a:latin typeface="Times New Roman" panose="02020603050405020304" pitchFamily="18" charset="0"/>
              </a:rPr>
              <a:t>Automotive</a:t>
            </a:r>
          </a:p>
          <a:p>
            <a:pPr eaLnBrk="1" hangingPunct="1">
              <a:spcBef>
                <a:spcPct val="0"/>
              </a:spcBef>
              <a:buFontTx/>
              <a:buAutoNum type="arabicPeriod"/>
            </a:pPr>
            <a:r>
              <a:rPr lang="en-US" altLang="en-US" sz="2400">
                <a:latin typeface="Times New Roman" panose="02020603050405020304" pitchFamily="18" charset="0"/>
              </a:rPr>
              <a:t>Business Services</a:t>
            </a:r>
          </a:p>
          <a:p>
            <a:pPr eaLnBrk="1" hangingPunct="1">
              <a:spcBef>
                <a:spcPct val="0"/>
              </a:spcBef>
              <a:buFontTx/>
              <a:buAutoNum type="arabicPeriod"/>
            </a:pPr>
            <a:r>
              <a:rPr lang="en-US" altLang="en-US" sz="2400">
                <a:latin typeface="Times New Roman" panose="02020603050405020304" pitchFamily="18" charset="0"/>
              </a:rPr>
              <a:t>Commercial and Residential Services</a:t>
            </a:r>
          </a:p>
          <a:p>
            <a:pPr eaLnBrk="1" hangingPunct="1">
              <a:spcBef>
                <a:spcPct val="0"/>
              </a:spcBef>
              <a:buFontTx/>
              <a:buAutoNum type="arabicPeriod"/>
            </a:pPr>
            <a:r>
              <a:rPr lang="en-US" altLang="en-US" sz="2400">
                <a:latin typeface="Times New Roman" panose="02020603050405020304" pitchFamily="18" charset="0"/>
              </a:rPr>
              <a:t>Lodging</a:t>
            </a:r>
          </a:p>
          <a:p>
            <a:pPr eaLnBrk="1" hangingPunct="1">
              <a:spcBef>
                <a:spcPct val="0"/>
              </a:spcBef>
              <a:buFontTx/>
              <a:buAutoNum type="arabicPeriod"/>
            </a:pPr>
            <a:r>
              <a:rPr lang="en-US" altLang="en-US" sz="2400">
                <a:latin typeface="Times New Roman" panose="02020603050405020304" pitchFamily="18" charset="0"/>
              </a:rPr>
              <a:t>Personal Services</a:t>
            </a:r>
          </a:p>
          <a:p>
            <a:pPr eaLnBrk="1" hangingPunct="1">
              <a:spcBef>
                <a:spcPct val="0"/>
              </a:spcBef>
              <a:buFontTx/>
              <a:buAutoNum type="arabicPeriod"/>
            </a:pPr>
            <a:r>
              <a:rPr lang="en-US" altLang="en-US" sz="2400">
                <a:latin typeface="Times New Roman" panose="02020603050405020304" pitchFamily="18" charset="0"/>
              </a:rPr>
              <a:t>Quick Service Restaurants</a:t>
            </a:r>
          </a:p>
          <a:p>
            <a:pPr eaLnBrk="1" hangingPunct="1">
              <a:spcBef>
                <a:spcPct val="0"/>
              </a:spcBef>
              <a:buFontTx/>
              <a:buAutoNum type="arabicPeriod"/>
            </a:pPr>
            <a:r>
              <a:rPr lang="en-US" altLang="en-US" sz="2400">
                <a:latin typeface="Times New Roman" panose="02020603050405020304" pitchFamily="18" charset="0"/>
              </a:rPr>
              <a:t>Real Estate</a:t>
            </a:r>
          </a:p>
          <a:p>
            <a:pPr eaLnBrk="1" hangingPunct="1">
              <a:spcBef>
                <a:spcPct val="0"/>
              </a:spcBef>
              <a:buFontTx/>
              <a:buAutoNum type="arabicPeriod"/>
            </a:pPr>
            <a:r>
              <a:rPr lang="en-US" altLang="en-US" sz="2400">
                <a:latin typeface="Times New Roman" panose="02020603050405020304" pitchFamily="18" charset="0"/>
              </a:rPr>
              <a:t>Retail Food</a:t>
            </a:r>
          </a:p>
          <a:p>
            <a:pPr eaLnBrk="1" hangingPunct="1">
              <a:spcBef>
                <a:spcPct val="0"/>
              </a:spcBef>
              <a:buFontTx/>
              <a:buAutoNum type="arabicPeriod"/>
            </a:pPr>
            <a:r>
              <a:rPr lang="en-US" altLang="en-US" sz="2400">
                <a:latin typeface="Times New Roman" panose="02020603050405020304" pitchFamily="18" charset="0"/>
              </a:rPr>
              <a:t>Retail Products &amp; Services</a:t>
            </a:r>
          </a:p>
          <a:p>
            <a:pPr eaLnBrk="1" hangingPunct="1">
              <a:spcBef>
                <a:spcPct val="0"/>
              </a:spcBef>
              <a:buFontTx/>
              <a:buAutoNum type="arabicPeriod"/>
            </a:pPr>
            <a:r>
              <a:rPr lang="en-US" altLang="en-US" sz="2400">
                <a:latin typeface="Times New Roman" panose="02020603050405020304" pitchFamily="18" charset="0"/>
              </a:rPr>
              <a:t>Table/Full-Service Restaurants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7">
            <a:extLst>
              <a:ext uri="{FF2B5EF4-FFF2-40B4-BE49-F238E27FC236}">
                <a16:creationId xmlns:a16="http://schemas.microsoft.com/office/drawing/2014/main" id="{5D8A0CB6-4256-452C-9ABA-C6949F31BA62}"/>
              </a:ext>
            </a:extLst>
          </p:cNvPr>
          <p:cNvSpPr>
            <a:spLocks noChangeArrowheads="1"/>
          </p:cNvSpPr>
          <p:nvPr/>
        </p:nvSpPr>
        <p:spPr bwMode="auto">
          <a:xfrm>
            <a:off x="3089275" y="681833"/>
            <a:ext cx="60134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3600" dirty="0">
                <a:solidFill>
                  <a:schemeClr val="tx2"/>
                </a:solidFill>
                <a:latin typeface="Times New Roman" panose="02020603050405020304" pitchFamily="18" charset="0"/>
              </a:rPr>
              <a:t>Types of Franchise Agreements</a:t>
            </a:r>
            <a:br>
              <a:rPr lang="en-US" altLang="en-US" sz="4000" dirty="0">
                <a:solidFill>
                  <a:schemeClr val="tx2"/>
                </a:solidFill>
                <a:latin typeface="Times New Roman" panose="02020603050405020304" pitchFamily="18" charset="0"/>
              </a:rPr>
            </a:br>
            <a:r>
              <a:rPr lang="en-US" altLang="en-US" sz="2000" dirty="0">
                <a:solidFill>
                  <a:schemeClr val="tx2"/>
                </a:solidFill>
                <a:latin typeface="Times New Roman" panose="02020603050405020304" pitchFamily="18" charset="0"/>
              </a:rPr>
              <a:t>1 of 3</a:t>
            </a:r>
          </a:p>
        </p:txBody>
      </p:sp>
      <p:sp>
        <p:nvSpPr>
          <p:cNvPr id="12292" name="Text Box 9">
            <a:extLst>
              <a:ext uri="{FF2B5EF4-FFF2-40B4-BE49-F238E27FC236}">
                <a16:creationId xmlns:a16="http://schemas.microsoft.com/office/drawing/2014/main" id="{7442D71E-0352-4AB7-9928-A14068EEE4DA}"/>
              </a:ext>
            </a:extLst>
          </p:cNvPr>
          <p:cNvSpPr txBox="1">
            <a:spLocks noChangeArrowheads="1"/>
          </p:cNvSpPr>
          <p:nvPr/>
        </p:nvSpPr>
        <p:spPr bwMode="auto">
          <a:xfrm>
            <a:off x="3505200" y="1524000"/>
            <a:ext cx="480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2400">
                <a:latin typeface="Times New Roman" panose="02020603050405020304" pitchFamily="18" charset="0"/>
              </a:rPr>
              <a:t>Individual Franchise Agreement</a:t>
            </a:r>
          </a:p>
        </p:txBody>
      </p:sp>
      <p:pic>
        <p:nvPicPr>
          <p:cNvPr id="12293" name="Picture 8">
            <a:extLst>
              <a:ext uri="{FF2B5EF4-FFF2-40B4-BE49-F238E27FC236}">
                <a16:creationId xmlns:a16="http://schemas.microsoft.com/office/drawing/2014/main" id="{B0290AC5-BA95-4BE7-9A37-D36EB05558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2133601"/>
            <a:ext cx="4267200" cy="415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5" name="Slide Number Placeholder 8">
            <a:extLst>
              <a:ext uri="{FF2B5EF4-FFF2-40B4-BE49-F238E27FC236}">
                <a16:creationId xmlns:a16="http://schemas.microsoft.com/office/drawing/2014/main" id="{113C29C3-7DFD-44DE-9000-532945DCFF2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15-</a:t>
            </a:r>
            <a:fld id="{BD0C4BDA-9ED6-4E81-9DA4-0CDAF3143623}" type="slidenum">
              <a:rPr lang="en-US" altLang="en-US" sz="1400"/>
              <a:pPr>
                <a:spcBef>
                  <a:spcPct val="0"/>
                </a:spcBef>
                <a:buFontTx/>
                <a:buNone/>
              </a:pPr>
              <a:t>8</a:t>
            </a:fld>
            <a:endParaRPr lang="en-US" altLang="en-US" sz="1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a:extLst>
              <a:ext uri="{FF2B5EF4-FFF2-40B4-BE49-F238E27FC236}">
                <a16:creationId xmlns:a16="http://schemas.microsoft.com/office/drawing/2014/main" id="{8FD2F81A-F22A-4735-AC51-13AE2036AA02}"/>
              </a:ext>
            </a:extLst>
          </p:cNvPr>
          <p:cNvSpPr>
            <a:spLocks noChangeArrowheads="1"/>
          </p:cNvSpPr>
          <p:nvPr/>
        </p:nvSpPr>
        <p:spPr bwMode="auto">
          <a:xfrm>
            <a:off x="2686050" y="584200"/>
            <a:ext cx="60134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3600">
                <a:solidFill>
                  <a:schemeClr val="tx2"/>
                </a:solidFill>
                <a:latin typeface="Times New Roman" panose="02020603050405020304" pitchFamily="18" charset="0"/>
              </a:rPr>
              <a:t>Types of Franchise Agreements</a:t>
            </a:r>
            <a:br>
              <a:rPr lang="en-US" altLang="en-US" sz="4000">
                <a:solidFill>
                  <a:schemeClr val="tx2"/>
                </a:solidFill>
                <a:latin typeface="Times New Roman" panose="02020603050405020304" pitchFamily="18" charset="0"/>
              </a:rPr>
            </a:br>
            <a:r>
              <a:rPr lang="en-US" altLang="en-US" sz="2000">
                <a:solidFill>
                  <a:schemeClr val="tx2"/>
                </a:solidFill>
                <a:latin typeface="Times New Roman" panose="02020603050405020304" pitchFamily="18" charset="0"/>
              </a:rPr>
              <a:t>2 of 3</a:t>
            </a:r>
          </a:p>
        </p:txBody>
      </p:sp>
      <p:sp>
        <p:nvSpPr>
          <p:cNvPr id="13316" name="Text Box 4">
            <a:extLst>
              <a:ext uri="{FF2B5EF4-FFF2-40B4-BE49-F238E27FC236}">
                <a16:creationId xmlns:a16="http://schemas.microsoft.com/office/drawing/2014/main" id="{7C86A9C9-8569-4DE9-AD1D-F82165DC6BD4}"/>
              </a:ext>
            </a:extLst>
          </p:cNvPr>
          <p:cNvSpPr txBox="1">
            <a:spLocks noChangeArrowheads="1"/>
          </p:cNvSpPr>
          <p:nvPr/>
        </p:nvSpPr>
        <p:spPr bwMode="auto">
          <a:xfrm>
            <a:off x="3505200" y="1600200"/>
            <a:ext cx="480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2400">
                <a:latin typeface="Times New Roman" panose="02020603050405020304" pitchFamily="18" charset="0"/>
              </a:rPr>
              <a:t>Area Franchise Agreement</a:t>
            </a:r>
          </a:p>
        </p:txBody>
      </p:sp>
      <p:sp>
        <p:nvSpPr>
          <p:cNvPr id="13318" name="Slide Number Placeholder 8">
            <a:extLst>
              <a:ext uri="{FF2B5EF4-FFF2-40B4-BE49-F238E27FC236}">
                <a16:creationId xmlns:a16="http://schemas.microsoft.com/office/drawing/2014/main" id="{B9681BE9-C896-4A7B-B1ED-A7023EB7A08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15-</a:t>
            </a:r>
            <a:fld id="{A8DA4FFD-67D0-45CC-9BC5-572D4FD3FB47}" type="slidenum">
              <a:rPr lang="en-US" altLang="en-US" sz="1400"/>
              <a:pPr>
                <a:spcBef>
                  <a:spcPct val="0"/>
                </a:spcBef>
                <a:buFontTx/>
                <a:buNone/>
              </a:pPr>
              <a:t>9</a:t>
            </a:fld>
            <a:endParaRPr lang="en-US" altLang="en-US" sz="1400"/>
          </a:p>
        </p:txBody>
      </p:sp>
      <p:pic>
        <p:nvPicPr>
          <p:cNvPr id="13319" name="Picture 1" descr="aUntitled.tiff">
            <a:extLst>
              <a:ext uri="{FF2B5EF4-FFF2-40B4-BE49-F238E27FC236}">
                <a16:creationId xmlns:a16="http://schemas.microsoft.com/office/drawing/2014/main" id="{EA7243A1-A054-48AD-973B-C8D86F5DEB8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2133600"/>
            <a:ext cx="65532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ffice Theme">
  <a:themeElements>
    <a:clrScheme name="Custom 2">
      <a:dk1>
        <a:srgbClr val="382010"/>
      </a:dk1>
      <a:lt1>
        <a:sysClr val="window" lastClr="FFFFFF"/>
      </a:lt1>
      <a:dk2>
        <a:srgbClr val="44546A"/>
      </a:dk2>
      <a:lt2>
        <a:srgbClr val="E7E6E6"/>
      </a:lt2>
      <a:accent1>
        <a:srgbClr val="4472C4"/>
      </a:accent1>
      <a:accent2>
        <a:srgbClr val="E28025"/>
      </a:accent2>
      <a:accent3>
        <a:srgbClr val="A5A5A5"/>
      </a:accent3>
      <a:accent4>
        <a:srgbClr val="FFC000"/>
      </a:accent4>
      <a:accent5>
        <a:srgbClr val="5B9BD5"/>
      </a:accent5>
      <a:accent6>
        <a:srgbClr val="70AD47"/>
      </a:accent6>
      <a:hlink>
        <a:srgbClr val="0563C1"/>
      </a:hlink>
      <a:folHlink>
        <a:srgbClr val="954F7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WC light.potx" id="{3AAB5C5D-F81D-415E-B016-C95F4778E009}" vid="{707FFEF3-20E4-4742-9351-C9F6B3F1404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KWC light</Template>
  <TotalTime>1458</TotalTime>
  <Words>1872</Words>
  <Application>Microsoft Office PowerPoint</Application>
  <PresentationFormat>Widescreen</PresentationFormat>
  <Paragraphs>231</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Helvetica</vt:lpstr>
      <vt:lpstr>Times New Roman</vt:lpstr>
      <vt:lpstr>Wingdings</vt:lpstr>
      <vt:lpstr>Office Theme</vt:lpstr>
      <vt:lpstr>PowerPoint Presentation</vt:lpstr>
      <vt:lpstr>Chapter Objectives 1 of 2</vt:lpstr>
      <vt:lpstr>Chapter Objectives 2 of 2</vt:lpstr>
      <vt:lpstr>What is Franchising?</vt:lpstr>
      <vt:lpstr>Two Types of Franchise Systems 1 of 2</vt:lpstr>
      <vt:lpstr>Two Types of Franchise Systems 2 of 2</vt:lpstr>
      <vt:lpstr>10 Industries In Which Business Format Franchises Predominate</vt:lpstr>
      <vt:lpstr>PowerPoint Presentation</vt:lpstr>
      <vt:lpstr>PowerPoint Presentation</vt:lpstr>
      <vt:lpstr>PowerPoint Presentation</vt:lpstr>
      <vt:lpstr>When to Franchise?</vt:lpstr>
      <vt:lpstr>Nine Steps in Setting Up a Franchise System</vt:lpstr>
      <vt:lpstr>Qualities to Look for in  Prospective Franchisees</vt:lpstr>
      <vt:lpstr>Ways Franchisors Can Develop the Potential of Their Franchisees</vt:lpstr>
      <vt:lpstr>Advantages and Disadvantages of Franchising as a Method of Business Expansion</vt:lpstr>
      <vt:lpstr>Buying a Franchise From the Franchisee’s Point of View 1 of 3</vt:lpstr>
      <vt:lpstr>Buying a Franchise 2 of 3</vt:lpstr>
      <vt:lpstr>Buying a Franchise 3 of 3</vt:lpstr>
      <vt:lpstr>The Costs Involved With Buying a Franchise 1 of 3</vt:lpstr>
      <vt:lpstr>The Costs Involved With Buying a Franchise 2 of 3</vt:lpstr>
      <vt:lpstr>The Costs Involved With Buying a Franchise 3 of 3</vt:lpstr>
      <vt:lpstr>Advantages and Disadvantages of Buying a Franchise</vt:lpstr>
      <vt:lpstr>Seven Steps in Purchasing a Franchise</vt:lpstr>
      <vt:lpstr>Watch Out! Common Misconceptions About Franchising</vt:lpstr>
      <vt:lpstr>Legal Aspects of the Franchise Relationship</vt:lpstr>
      <vt:lpstr>More About Franchising 1 of 2</vt:lpstr>
      <vt:lpstr>More About Franchising 2 of 2</vt:lpstr>
      <vt:lpstr> ANY QUESTION?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Vincent Hope</dc:creator>
  <cp:lastModifiedBy>Charlotte Adjanor-Doku</cp:lastModifiedBy>
  <cp:revision>154</cp:revision>
  <dcterms:created xsi:type="dcterms:W3CDTF">2023-07-24T13:47:17Z</dcterms:created>
  <dcterms:modified xsi:type="dcterms:W3CDTF">2025-06-10T09:50:38Z</dcterms:modified>
</cp:coreProperties>
</file>